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9" r:id="rId3"/>
    <p:sldMasterId id="2147483678" r:id="rId4"/>
    <p:sldMasterId id="2147483686" r:id="rId5"/>
  </p:sldMasterIdLst>
  <p:notesMasterIdLst>
    <p:notesMasterId r:id="rId26"/>
  </p:notesMasterIdLst>
  <p:sldIdLst>
    <p:sldId id="439" r:id="rId6"/>
    <p:sldId id="758" r:id="rId7"/>
    <p:sldId id="768" r:id="rId8"/>
    <p:sldId id="770" r:id="rId9"/>
    <p:sldId id="769" r:id="rId10"/>
    <p:sldId id="772" r:id="rId11"/>
    <p:sldId id="771" r:id="rId12"/>
    <p:sldId id="775" r:id="rId13"/>
    <p:sldId id="759" r:id="rId14"/>
    <p:sldId id="773" r:id="rId15"/>
    <p:sldId id="774" r:id="rId16"/>
    <p:sldId id="779" r:id="rId17"/>
    <p:sldId id="776" r:id="rId18"/>
    <p:sldId id="783" r:id="rId19"/>
    <p:sldId id="784" r:id="rId20"/>
    <p:sldId id="767" r:id="rId21"/>
    <p:sldId id="785" r:id="rId22"/>
    <p:sldId id="780" r:id="rId23"/>
    <p:sldId id="781" r:id="rId24"/>
    <p:sldId id="782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5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FFB3B3"/>
    <a:srgbClr val="F4AB62"/>
    <a:srgbClr val="7F7F7F"/>
    <a:srgbClr val="11C1FF"/>
    <a:srgbClr val="009ED6"/>
    <a:srgbClr val="0097CC"/>
    <a:srgbClr val="1DC4FF"/>
    <a:srgbClr val="51D35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6323" autoAdjust="0"/>
  </p:normalViewPr>
  <p:slideViewPr>
    <p:cSldViewPr snapToGrid="0" showGuides="1">
      <p:cViewPr varScale="1">
        <p:scale>
          <a:sx n="109" d="100"/>
          <a:sy n="109" d="100"/>
        </p:scale>
        <p:origin x="90" y="78"/>
      </p:cViewPr>
      <p:guideLst>
        <p:guide orient="horz" pos="3430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7691-F3DD-4E1E-9AD9-45F9F6D1D519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1088-58AB-479F-8E5F-E3AFD4E011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4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BC965C5F-29F4-42C8-9FCA-0C9F9B7860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5498CFA7-50BA-43D5-9016-CF6FA49CD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6FE1557-0961-4068-909E-F8E99E04EE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fld id="{0030605F-9981-4D81-9CBA-087E8DB231EB}" type="slidenum">
              <a:rPr lang="ru-RU" altLang="ru-RU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195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8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82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4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7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3137EE-899C-4B95-AD69-11324CAD5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4CEE-BE85-4C62-A7D0-B9EFD3A0BA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639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">
            <a:extLst>
              <a:ext uri="{FF2B5EF4-FFF2-40B4-BE49-F238E27FC236}">
                <a16:creationId xmlns:a16="http://schemas.microsoft.com/office/drawing/2014/main" id="{00A28336-3C26-469D-9C0B-366DAD4B2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893763"/>
            <a:ext cx="5891213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 descr="Rectangle 2">
            <a:extLst>
              <a:ext uri="{FF2B5EF4-FFF2-40B4-BE49-F238E27FC236}">
                <a16:creationId xmlns:a16="http://schemas.microsoft.com/office/drawing/2014/main" id="{822144D1-DB7E-417B-AC91-9F75E3F06637}"/>
              </a:ext>
            </a:extLst>
          </p:cNvPr>
          <p:cNvSpPr>
            <a:spLocks/>
          </p:cNvSpPr>
          <p:nvPr userDrawn="1"/>
        </p:nvSpPr>
        <p:spPr bwMode="auto">
          <a:xfrm>
            <a:off x="550863" y="2197100"/>
            <a:ext cx="5761037" cy="2808288"/>
          </a:xfrm>
          <a:prstGeom prst="rect">
            <a:avLst/>
          </a:prstGeom>
          <a:solidFill>
            <a:srgbClr val="404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2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31858-6AAD-42B8-B7B9-6845AC92F0B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5661025"/>
            <a:ext cx="12192000" cy="1109663"/>
          </a:xfrm>
          <a:prstGeom prst="rect">
            <a:avLst/>
          </a:prstGeom>
          <a:solidFill>
            <a:srgbClr val="E6E6EB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678113-2B80-4219-982A-BB0FC6AA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98C3-C7E2-479E-86D5-9FE32C7790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696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">
            <a:extLst>
              <a:ext uri="{FF2B5EF4-FFF2-40B4-BE49-F238E27FC236}">
                <a16:creationId xmlns:a16="http://schemas.microsoft.com/office/drawing/2014/main" id="{BB7D50D3-38C8-45F8-844E-2569860C91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" y="0"/>
            <a:ext cx="2547938" cy="849313"/>
            <a:chOff x="0" y="-2"/>
            <a:chExt cx="6621284" cy="2419590"/>
          </a:xfrm>
        </p:grpSpPr>
        <p:grpSp>
          <p:nvGrpSpPr>
            <p:cNvPr id="4" name="Группа 64">
              <a:extLst>
                <a:ext uri="{FF2B5EF4-FFF2-40B4-BE49-F238E27FC236}">
                  <a16:creationId xmlns:a16="http://schemas.microsoft.com/office/drawing/2014/main" id="{F5F43928-C8FE-49F5-A9B2-A35678CAB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60" y="-2"/>
              <a:ext cx="6492563" cy="2419590"/>
              <a:chOff x="-1" y="-1"/>
              <a:chExt cx="6492562" cy="2419588"/>
            </a:xfrm>
          </p:grpSpPr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FA953B6F-23C6-414D-A28B-77E3841BD223}"/>
                  </a:ext>
                </a:extLst>
              </p:cNvPr>
              <p:cNvSpPr/>
              <p:nvPr/>
            </p:nvSpPr>
            <p:spPr>
              <a:xfrm>
                <a:off x="3223592" y="-1"/>
                <a:ext cx="3267324" cy="1085422"/>
              </a:xfrm>
              <a:prstGeom prst="rect">
                <a:avLst/>
              </a:prstGeom>
              <a:solidFill>
                <a:srgbClr val="D8D8D8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0478852-7EC2-4B01-BC74-8F0F88BB1E68}"/>
                  </a:ext>
                </a:extLst>
              </p:cNvPr>
              <p:cNvSpPr/>
              <p:nvPr/>
            </p:nvSpPr>
            <p:spPr>
              <a:xfrm>
                <a:off x="1647" y="-1"/>
                <a:ext cx="3259073" cy="10854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CC2990E8-F59C-4819-B4D2-2D0304441549}"/>
                  </a:ext>
                </a:extLst>
              </p:cNvPr>
              <p:cNvSpPr/>
              <p:nvPr/>
            </p:nvSpPr>
            <p:spPr>
              <a:xfrm>
                <a:off x="14024" y="-1"/>
                <a:ext cx="1254124" cy="1085422"/>
              </a:xfrm>
              <a:prstGeom prst="rect">
                <a:avLst/>
              </a:prstGeom>
              <a:solidFill>
                <a:srgbClr val="06325F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4267" dirty="0">
                  <a:solidFill>
                    <a:srgbClr val="FFFFFF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581A0FEC-3835-415F-A350-59A20B7E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074" y="1443"/>
                <a:ext cx="1361" cy="2418144"/>
              </a:xfrm>
              <a:prstGeom prst="line">
                <a:avLst/>
              </a:prstGeom>
              <a:noFill/>
              <a:ln w="12700">
                <a:solidFill>
                  <a:srgbClr val="2121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9" tIns="91439" rIns="91439" bIns="91439"/>
              <a:lstStyle/>
              <a:p>
                <a:endParaRPr lang="ru-RU" dirty="0"/>
              </a:p>
            </p:txBody>
          </p:sp>
        </p:grpSp>
        <p:pic>
          <p:nvPicPr>
            <p:cNvPr id="5" name="Рисунок 34" descr="Рисунок 34">
              <a:extLst>
                <a:ext uri="{FF2B5EF4-FFF2-40B4-BE49-F238E27FC236}">
                  <a16:creationId xmlns:a16="http://schemas.microsoft.com/office/drawing/2014/main" id="{E605E646-A5B5-4662-ACD7-96931895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12"/>
              <a:ext cx="6621284" cy="110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2" descr="Rectangle 27">
            <a:extLst>
              <a:ext uri="{FF2B5EF4-FFF2-40B4-BE49-F238E27FC236}">
                <a16:creationId xmlns:a16="http://schemas.microsoft.com/office/drawing/2014/main" id="{2C6C8251-72B9-4119-BBCE-B19E58DC9B3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6713538"/>
            <a:ext cx="12211050" cy="155575"/>
          </a:xfrm>
          <a:prstGeom prst="rect">
            <a:avLst/>
          </a:prstGeom>
          <a:solidFill>
            <a:srgbClr val="0F38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33" tIns="67733" rIns="67733" bIns="67733" anchor="ctr"/>
          <a:lstStyle>
            <a:lvl1pPr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  <a:defRPr/>
            </a:pPr>
            <a:endParaRPr lang="ru-RU" altLang="ru-RU" sz="2133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1" name="Picture 10" descr="UEC_logo-rus@4x.png">
            <a:extLst>
              <a:ext uri="{FF2B5EF4-FFF2-40B4-BE49-F238E27FC236}">
                <a16:creationId xmlns:a16="http://schemas.microsoft.com/office/drawing/2014/main" id="{81CF3BDD-7307-4FE9-A289-3D0BD05DE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30163"/>
            <a:ext cx="1260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56" y="391158"/>
            <a:ext cx="11314577" cy="457556"/>
          </a:xfrm>
        </p:spPr>
        <p:txBody>
          <a:bodyPr>
            <a:noAutofit/>
          </a:bodyPr>
          <a:lstStyle>
            <a:lvl1pPr algn="l">
              <a:defRPr sz="2133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060F5035-D63F-4FC9-B302-BC717858C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413" y="6608763"/>
            <a:ext cx="28448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3B11196-C914-4927-BAFC-849C5B908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94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2931-8CD9-429B-858D-18993DE6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C69E4-4E2D-4303-B52B-6C2BF51F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BC3B4-AA60-495A-B2FE-888126E3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25CE6-9E2B-4CC0-AA4A-A2CDE6E8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BCB9C-D304-476B-BBCD-1191A290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537E-4838-4730-A919-DF490F9F77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11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F24E-A3DA-4474-A287-0B81BAF65C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708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18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24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3137EE-899C-4B95-AD69-11324CAD5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4CEE-BE85-4C62-A7D0-B9EFD3A0BA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9817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">
            <a:extLst>
              <a:ext uri="{FF2B5EF4-FFF2-40B4-BE49-F238E27FC236}">
                <a16:creationId xmlns:a16="http://schemas.microsoft.com/office/drawing/2014/main" id="{00A28336-3C26-469D-9C0B-366DAD4B2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893763"/>
            <a:ext cx="5891213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 descr="Rectangle 2">
            <a:extLst>
              <a:ext uri="{FF2B5EF4-FFF2-40B4-BE49-F238E27FC236}">
                <a16:creationId xmlns:a16="http://schemas.microsoft.com/office/drawing/2014/main" id="{822144D1-DB7E-417B-AC91-9F75E3F06637}"/>
              </a:ext>
            </a:extLst>
          </p:cNvPr>
          <p:cNvSpPr>
            <a:spLocks/>
          </p:cNvSpPr>
          <p:nvPr userDrawn="1"/>
        </p:nvSpPr>
        <p:spPr bwMode="auto">
          <a:xfrm>
            <a:off x="550863" y="2197100"/>
            <a:ext cx="5761037" cy="2808288"/>
          </a:xfrm>
          <a:prstGeom prst="rect">
            <a:avLst/>
          </a:prstGeom>
          <a:solidFill>
            <a:srgbClr val="404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0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31858-6AAD-42B8-B7B9-6845AC92F0B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5661025"/>
            <a:ext cx="12192000" cy="1109663"/>
          </a:xfrm>
          <a:prstGeom prst="rect">
            <a:avLst/>
          </a:prstGeom>
          <a:solidFill>
            <a:srgbClr val="E6E6EB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678113-2B80-4219-982A-BB0FC6AA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98C3-C7E2-479E-86D5-9FE32C7790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317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">
            <a:extLst>
              <a:ext uri="{FF2B5EF4-FFF2-40B4-BE49-F238E27FC236}">
                <a16:creationId xmlns:a16="http://schemas.microsoft.com/office/drawing/2014/main" id="{BB7D50D3-38C8-45F8-844E-2569860C91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" y="0"/>
            <a:ext cx="2547938" cy="849313"/>
            <a:chOff x="0" y="-2"/>
            <a:chExt cx="6621284" cy="2419590"/>
          </a:xfrm>
        </p:grpSpPr>
        <p:grpSp>
          <p:nvGrpSpPr>
            <p:cNvPr id="4" name="Группа 64">
              <a:extLst>
                <a:ext uri="{FF2B5EF4-FFF2-40B4-BE49-F238E27FC236}">
                  <a16:creationId xmlns:a16="http://schemas.microsoft.com/office/drawing/2014/main" id="{F5F43928-C8FE-49F5-A9B2-A35678CAB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60" y="-2"/>
              <a:ext cx="6492563" cy="2419590"/>
              <a:chOff x="-1" y="-1"/>
              <a:chExt cx="6492562" cy="2419588"/>
            </a:xfrm>
          </p:grpSpPr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FA953B6F-23C6-414D-A28B-77E3841BD223}"/>
                  </a:ext>
                </a:extLst>
              </p:cNvPr>
              <p:cNvSpPr/>
              <p:nvPr/>
            </p:nvSpPr>
            <p:spPr>
              <a:xfrm>
                <a:off x="3223592" y="-1"/>
                <a:ext cx="3267324" cy="1085422"/>
              </a:xfrm>
              <a:prstGeom prst="rect">
                <a:avLst/>
              </a:prstGeom>
              <a:solidFill>
                <a:srgbClr val="D8D8D8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0478852-7EC2-4B01-BC74-8F0F88BB1E68}"/>
                  </a:ext>
                </a:extLst>
              </p:cNvPr>
              <p:cNvSpPr/>
              <p:nvPr/>
            </p:nvSpPr>
            <p:spPr>
              <a:xfrm>
                <a:off x="1647" y="-1"/>
                <a:ext cx="3259073" cy="10854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CC2990E8-F59C-4819-B4D2-2D0304441549}"/>
                  </a:ext>
                </a:extLst>
              </p:cNvPr>
              <p:cNvSpPr/>
              <p:nvPr/>
            </p:nvSpPr>
            <p:spPr>
              <a:xfrm>
                <a:off x="14024" y="-1"/>
                <a:ext cx="1254124" cy="1085422"/>
              </a:xfrm>
              <a:prstGeom prst="rect">
                <a:avLst/>
              </a:prstGeom>
              <a:solidFill>
                <a:srgbClr val="06325F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4267" dirty="0">
                  <a:solidFill>
                    <a:srgbClr val="FFFFFF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581A0FEC-3835-415F-A350-59A20B7E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074" y="1443"/>
                <a:ext cx="1361" cy="2418144"/>
              </a:xfrm>
              <a:prstGeom prst="line">
                <a:avLst/>
              </a:prstGeom>
              <a:noFill/>
              <a:ln w="12700">
                <a:solidFill>
                  <a:srgbClr val="2121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9" tIns="91439" rIns="91439" bIns="91439"/>
              <a:lstStyle/>
              <a:p>
                <a:endParaRPr lang="ru-RU" dirty="0"/>
              </a:p>
            </p:txBody>
          </p:sp>
        </p:grpSp>
        <p:pic>
          <p:nvPicPr>
            <p:cNvPr id="5" name="Рисунок 34" descr="Рисунок 34">
              <a:extLst>
                <a:ext uri="{FF2B5EF4-FFF2-40B4-BE49-F238E27FC236}">
                  <a16:creationId xmlns:a16="http://schemas.microsoft.com/office/drawing/2014/main" id="{E605E646-A5B5-4662-ACD7-96931895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12"/>
              <a:ext cx="6621284" cy="110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2" descr="Rectangle 27">
            <a:extLst>
              <a:ext uri="{FF2B5EF4-FFF2-40B4-BE49-F238E27FC236}">
                <a16:creationId xmlns:a16="http://schemas.microsoft.com/office/drawing/2014/main" id="{2C6C8251-72B9-4119-BBCE-B19E58DC9B3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6713538"/>
            <a:ext cx="12211050" cy="155575"/>
          </a:xfrm>
          <a:prstGeom prst="rect">
            <a:avLst/>
          </a:prstGeom>
          <a:solidFill>
            <a:srgbClr val="0F38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33" tIns="67733" rIns="67733" bIns="67733" anchor="ctr"/>
          <a:lstStyle>
            <a:lvl1pPr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  <a:defRPr/>
            </a:pPr>
            <a:endParaRPr lang="ru-RU" altLang="ru-RU" sz="2133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1" name="Picture 10" descr="UEC_logo-rus@4x.png">
            <a:extLst>
              <a:ext uri="{FF2B5EF4-FFF2-40B4-BE49-F238E27FC236}">
                <a16:creationId xmlns:a16="http://schemas.microsoft.com/office/drawing/2014/main" id="{81CF3BDD-7307-4FE9-A289-3D0BD05DE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30163"/>
            <a:ext cx="1260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56" y="391158"/>
            <a:ext cx="11314577" cy="457556"/>
          </a:xfrm>
        </p:spPr>
        <p:txBody>
          <a:bodyPr>
            <a:noAutofit/>
          </a:bodyPr>
          <a:lstStyle>
            <a:lvl1pPr algn="l">
              <a:defRPr sz="2133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060F5035-D63F-4FC9-B302-BC717858C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413" y="6608763"/>
            <a:ext cx="28448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3B11196-C914-4927-BAFC-849C5B908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93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2931-8CD9-429B-858D-18993DE6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C69E4-4E2D-4303-B52B-6C2BF51F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BC3B4-AA60-495A-B2FE-888126E3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25CE6-9E2B-4CC0-AA4A-A2CDE6E8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BCB9C-D304-476B-BBCD-1191A290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537E-4838-4730-A919-DF490F9F77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22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F24E-A3DA-4474-A287-0B81BAF65C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58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906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3137EE-899C-4B95-AD69-11324CAD5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4CEE-BE85-4C62-A7D0-B9EFD3A0BA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953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">
            <a:extLst>
              <a:ext uri="{FF2B5EF4-FFF2-40B4-BE49-F238E27FC236}">
                <a16:creationId xmlns:a16="http://schemas.microsoft.com/office/drawing/2014/main" id="{00A28336-3C26-469D-9C0B-366DAD4B2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893763"/>
            <a:ext cx="5891213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 descr="Rectangle 2">
            <a:extLst>
              <a:ext uri="{FF2B5EF4-FFF2-40B4-BE49-F238E27FC236}">
                <a16:creationId xmlns:a16="http://schemas.microsoft.com/office/drawing/2014/main" id="{822144D1-DB7E-417B-AC91-9F75E3F06637}"/>
              </a:ext>
            </a:extLst>
          </p:cNvPr>
          <p:cNvSpPr>
            <a:spLocks/>
          </p:cNvSpPr>
          <p:nvPr userDrawn="1"/>
        </p:nvSpPr>
        <p:spPr bwMode="auto">
          <a:xfrm>
            <a:off x="550863" y="2197100"/>
            <a:ext cx="5761037" cy="2808288"/>
          </a:xfrm>
          <a:prstGeom prst="rect">
            <a:avLst/>
          </a:prstGeom>
          <a:solidFill>
            <a:srgbClr val="404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2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31858-6AAD-42B8-B7B9-6845AC92F0B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5661025"/>
            <a:ext cx="12192000" cy="1109663"/>
          </a:xfrm>
          <a:prstGeom prst="rect">
            <a:avLst/>
          </a:prstGeom>
          <a:solidFill>
            <a:srgbClr val="E6E6EB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678113-2B80-4219-982A-BB0FC6AA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98C3-C7E2-479E-86D5-9FE32C7790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279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600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">
            <a:extLst>
              <a:ext uri="{FF2B5EF4-FFF2-40B4-BE49-F238E27FC236}">
                <a16:creationId xmlns:a16="http://schemas.microsoft.com/office/drawing/2014/main" id="{BB7D50D3-38C8-45F8-844E-2569860C91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" y="0"/>
            <a:ext cx="2547938" cy="849313"/>
            <a:chOff x="0" y="-2"/>
            <a:chExt cx="6621284" cy="2419590"/>
          </a:xfrm>
        </p:grpSpPr>
        <p:grpSp>
          <p:nvGrpSpPr>
            <p:cNvPr id="4" name="Группа 64">
              <a:extLst>
                <a:ext uri="{FF2B5EF4-FFF2-40B4-BE49-F238E27FC236}">
                  <a16:creationId xmlns:a16="http://schemas.microsoft.com/office/drawing/2014/main" id="{F5F43928-C8FE-49F5-A9B2-A35678CAB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60" y="-2"/>
              <a:ext cx="6492563" cy="2419590"/>
              <a:chOff x="-1" y="-1"/>
              <a:chExt cx="6492562" cy="2419588"/>
            </a:xfrm>
          </p:grpSpPr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FA953B6F-23C6-414D-A28B-77E3841BD223}"/>
                  </a:ext>
                </a:extLst>
              </p:cNvPr>
              <p:cNvSpPr/>
              <p:nvPr/>
            </p:nvSpPr>
            <p:spPr>
              <a:xfrm>
                <a:off x="3223592" y="-1"/>
                <a:ext cx="3267324" cy="1085422"/>
              </a:xfrm>
              <a:prstGeom prst="rect">
                <a:avLst/>
              </a:prstGeom>
              <a:solidFill>
                <a:srgbClr val="D8D8D8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0478852-7EC2-4B01-BC74-8F0F88BB1E68}"/>
                  </a:ext>
                </a:extLst>
              </p:cNvPr>
              <p:cNvSpPr/>
              <p:nvPr/>
            </p:nvSpPr>
            <p:spPr>
              <a:xfrm>
                <a:off x="1647" y="-1"/>
                <a:ext cx="3259073" cy="10854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CC2990E8-F59C-4819-B4D2-2D0304441549}"/>
                  </a:ext>
                </a:extLst>
              </p:cNvPr>
              <p:cNvSpPr/>
              <p:nvPr/>
            </p:nvSpPr>
            <p:spPr>
              <a:xfrm>
                <a:off x="14024" y="-1"/>
                <a:ext cx="1254124" cy="1085422"/>
              </a:xfrm>
              <a:prstGeom prst="rect">
                <a:avLst/>
              </a:prstGeom>
              <a:solidFill>
                <a:srgbClr val="06325F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4267" dirty="0">
                  <a:solidFill>
                    <a:srgbClr val="FFFFFF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581A0FEC-3835-415F-A350-59A20B7E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074" y="1443"/>
                <a:ext cx="1361" cy="2418144"/>
              </a:xfrm>
              <a:prstGeom prst="line">
                <a:avLst/>
              </a:prstGeom>
              <a:noFill/>
              <a:ln w="12700">
                <a:solidFill>
                  <a:srgbClr val="2121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9" tIns="91439" rIns="91439" bIns="91439"/>
              <a:lstStyle/>
              <a:p>
                <a:endParaRPr lang="ru-RU" dirty="0"/>
              </a:p>
            </p:txBody>
          </p:sp>
        </p:grpSp>
        <p:pic>
          <p:nvPicPr>
            <p:cNvPr id="5" name="Рисунок 34" descr="Рисунок 34">
              <a:extLst>
                <a:ext uri="{FF2B5EF4-FFF2-40B4-BE49-F238E27FC236}">
                  <a16:creationId xmlns:a16="http://schemas.microsoft.com/office/drawing/2014/main" id="{E605E646-A5B5-4662-ACD7-96931895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12"/>
              <a:ext cx="6621284" cy="110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2" descr="Rectangle 27">
            <a:extLst>
              <a:ext uri="{FF2B5EF4-FFF2-40B4-BE49-F238E27FC236}">
                <a16:creationId xmlns:a16="http://schemas.microsoft.com/office/drawing/2014/main" id="{2C6C8251-72B9-4119-BBCE-B19E58DC9B3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6713538"/>
            <a:ext cx="12211050" cy="155575"/>
          </a:xfrm>
          <a:prstGeom prst="rect">
            <a:avLst/>
          </a:prstGeom>
          <a:solidFill>
            <a:srgbClr val="0F38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33" tIns="67733" rIns="67733" bIns="67733" anchor="ctr"/>
          <a:lstStyle>
            <a:lvl1pPr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  <a:defRPr/>
            </a:pPr>
            <a:endParaRPr lang="ru-RU" altLang="ru-RU" sz="2133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1" name="Picture 10" descr="UEC_logo-rus@4x.png">
            <a:extLst>
              <a:ext uri="{FF2B5EF4-FFF2-40B4-BE49-F238E27FC236}">
                <a16:creationId xmlns:a16="http://schemas.microsoft.com/office/drawing/2014/main" id="{81CF3BDD-7307-4FE9-A289-3D0BD05DE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30163"/>
            <a:ext cx="1260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56" y="391158"/>
            <a:ext cx="11314577" cy="457556"/>
          </a:xfrm>
        </p:spPr>
        <p:txBody>
          <a:bodyPr>
            <a:noAutofit/>
          </a:bodyPr>
          <a:lstStyle>
            <a:lvl1pPr algn="l">
              <a:defRPr sz="2133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060F5035-D63F-4FC9-B302-BC717858C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413" y="6608763"/>
            <a:ext cx="28448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3B11196-C914-4927-BAFC-849C5B908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449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2931-8CD9-429B-858D-18993DE6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C69E4-4E2D-4303-B52B-6C2BF51F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BC3B4-AA60-495A-B2FE-888126E3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25CE6-9E2B-4CC0-AA4A-A2CDE6E8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BCB9C-D304-476B-BBCD-1191A290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537E-4838-4730-A919-DF490F9F77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07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F24E-A3DA-4474-A287-0B81BAF65C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500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69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3137EE-899C-4B95-AD69-11324CAD5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4CEE-BE85-4C62-A7D0-B9EFD3A0BA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9984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">
            <a:extLst>
              <a:ext uri="{FF2B5EF4-FFF2-40B4-BE49-F238E27FC236}">
                <a16:creationId xmlns:a16="http://schemas.microsoft.com/office/drawing/2014/main" id="{00A28336-3C26-469D-9C0B-366DAD4B2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893763"/>
            <a:ext cx="5891213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 descr="Rectangle 2">
            <a:extLst>
              <a:ext uri="{FF2B5EF4-FFF2-40B4-BE49-F238E27FC236}">
                <a16:creationId xmlns:a16="http://schemas.microsoft.com/office/drawing/2014/main" id="{822144D1-DB7E-417B-AC91-9F75E3F06637}"/>
              </a:ext>
            </a:extLst>
          </p:cNvPr>
          <p:cNvSpPr>
            <a:spLocks/>
          </p:cNvSpPr>
          <p:nvPr userDrawn="1"/>
        </p:nvSpPr>
        <p:spPr bwMode="auto">
          <a:xfrm>
            <a:off x="550863" y="2197100"/>
            <a:ext cx="5761037" cy="2808288"/>
          </a:xfrm>
          <a:prstGeom prst="rect">
            <a:avLst/>
          </a:prstGeom>
          <a:solidFill>
            <a:srgbClr val="404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2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31858-6AAD-42B8-B7B9-6845AC92F0B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5661025"/>
            <a:ext cx="12192000" cy="1109663"/>
          </a:xfrm>
          <a:prstGeom prst="rect">
            <a:avLst/>
          </a:prstGeom>
          <a:solidFill>
            <a:srgbClr val="E6E6EB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914400" eaLnBrk="1">
              <a:defRPr/>
            </a:pPr>
            <a:endParaRPr lang="ru-RU" alt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678113-2B80-4219-982A-BB0FC6AA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98C3-C7E2-479E-86D5-9FE32C7790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9942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">
            <a:extLst>
              <a:ext uri="{FF2B5EF4-FFF2-40B4-BE49-F238E27FC236}">
                <a16:creationId xmlns:a16="http://schemas.microsoft.com/office/drawing/2014/main" id="{BB7D50D3-38C8-45F8-844E-2569860C91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" y="0"/>
            <a:ext cx="2547938" cy="849313"/>
            <a:chOff x="0" y="-2"/>
            <a:chExt cx="6621284" cy="2419590"/>
          </a:xfrm>
        </p:grpSpPr>
        <p:grpSp>
          <p:nvGrpSpPr>
            <p:cNvPr id="4" name="Группа 64">
              <a:extLst>
                <a:ext uri="{FF2B5EF4-FFF2-40B4-BE49-F238E27FC236}">
                  <a16:creationId xmlns:a16="http://schemas.microsoft.com/office/drawing/2014/main" id="{F5F43928-C8FE-49F5-A9B2-A35678CAB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60" y="-2"/>
              <a:ext cx="6492563" cy="2419590"/>
              <a:chOff x="-1" y="-1"/>
              <a:chExt cx="6492562" cy="2419588"/>
            </a:xfrm>
          </p:grpSpPr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FA953B6F-23C6-414D-A28B-77E3841BD223}"/>
                  </a:ext>
                </a:extLst>
              </p:cNvPr>
              <p:cNvSpPr/>
              <p:nvPr/>
            </p:nvSpPr>
            <p:spPr>
              <a:xfrm>
                <a:off x="3223592" y="-1"/>
                <a:ext cx="3267324" cy="1085422"/>
              </a:xfrm>
              <a:prstGeom prst="rect">
                <a:avLst/>
              </a:prstGeom>
              <a:solidFill>
                <a:srgbClr val="D8D8D8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0478852-7EC2-4B01-BC74-8F0F88BB1E68}"/>
                  </a:ext>
                </a:extLst>
              </p:cNvPr>
              <p:cNvSpPr/>
              <p:nvPr/>
            </p:nvSpPr>
            <p:spPr>
              <a:xfrm>
                <a:off x="1647" y="-1"/>
                <a:ext cx="3259073" cy="10854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 defTabSz="1796080">
                  <a:defRPr sz="2600" b="0">
                    <a:solidFill>
                      <a:srgbClr val="C0C0C0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3467" dirty="0">
                  <a:solidFill>
                    <a:srgbClr val="C0C0C0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CC2990E8-F59C-4819-B4D2-2D0304441549}"/>
                  </a:ext>
                </a:extLst>
              </p:cNvPr>
              <p:cNvSpPr/>
              <p:nvPr/>
            </p:nvSpPr>
            <p:spPr>
              <a:xfrm>
                <a:off x="14024" y="-1"/>
                <a:ext cx="1254124" cy="1085422"/>
              </a:xfrm>
              <a:prstGeom prst="rect">
                <a:avLst/>
              </a:prstGeom>
              <a:solidFill>
                <a:srgbClr val="06325F"/>
              </a:solidFill>
              <a:ln w="12700" cap="flat">
                <a:noFill/>
                <a:miter lim="400000"/>
              </a:ln>
              <a:effectLst/>
            </p:spPr>
            <p:txBody>
              <a:bodyPr lIns="91439" tIns="91439" rIns="91439" bIns="9143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Sinhala Sangam MN"/>
                    <a:ea typeface="Sinhala Sangam MN"/>
                    <a:cs typeface="Sinhala Sangam MN"/>
                    <a:sym typeface="Sinhala Sangam MN"/>
                  </a:defRPr>
                </a:pPr>
                <a:endParaRPr sz="4267" dirty="0">
                  <a:solidFill>
                    <a:srgbClr val="FFFFFF"/>
                  </a:solidFill>
                  <a:latin typeface="Sinhala Sangam MN"/>
                  <a:ea typeface="Sinhala Sangam MN"/>
                  <a:cs typeface="Sinhala Sangam MN"/>
                  <a:sym typeface="Sinhala Sangam MN"/>
                </a:endParaRPr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581A0FEC-3835-415F-A350-59A20B7E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074" y="1443"/>
                <a:ext cx="1361" cy="2418144"/>
              </a:xfrm>
              <a:prstGeom prst="line">
                <a:avLst/>
              </a:prstGeom>
              <a:noFill/>
              <a:ln w="12700">
                <a:solidFill>
                  <a:srgbClr val="2121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9" tIns="91439" rIns="91439" bIns="91439"/>
              <a:lstStyle/>
              <a:p>
                <a:endParaRPr lang="ru-RU" dirty="0"/>
              </a:p>
            </p:txBody>
          </p:sp>
        </p:grpSp>
        <p:pic>
          <p:nvPicPr>
            <p:cNvPr id="5" name="Рисунок 34" descr="Рисунок 34">
              <a:extLst>
                <a:ext uri="{FF2B5EF4-FFF2-40B4-BE49-F238E27FC236}">
                  <a16:creationId xmlns:a16="http://schemas.microsoft.com/office/drawing/2014/main" id="{E605E646-A5B5-4662-ACD7-96931895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12"/>
              <a:ext cx="6621284" cy="110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2" descr="Rectangle 27">
            <a:extLst>
              <a:ext uri="{FF2B5EF4-FFF2-40B4-BE49-F238E27FC236}">
                <a16:creationId xmlns:a16="http://schemas.microsoft.com/office/drawing/2014/main" id="{2C6C8251-72B9-4119-BBCE-B19E58DC9B3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6713538"/>
            <a:ext cx="12211050" cy="155575"/>
          </a:xfrm>
          <a:prstGeom prst="rect">
            <a:avLst/>
          </a:prstGeom>
          <a:solidFill>
            <a:srgbClr val="0F38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33" tIns="67733" rIns="67733" bIns="67733" anchor="ctr"/>
          <a:lstStyle>
            <a:lvl1pPr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  <a:defRPr/>
            </a:pPr>
            <a:endParaRPr lang="ru-RU" altLang="ru-RU" sz="2133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1" name="Picture 10" descr="UEC_logo-rus@4x.png">
            <a:extLst>
              <a:ext uri="{FF2B5EF4-FFF2-40B4-BE49-F238E27FC236}">
                <a16:creationId xmlns:a16="http://schemas.microsoft.com/office/drawing/2014/main" id="{81CF3BDD-7307-4FE9-A289-3D0BD05DE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30163"/>
            <a:ext cx="1260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56" y="391158"/>
            <a:ext cx="11314577" cy="457556"/>
          </a:xfrm>
        </p:spPr>
        <p:txBody>
          <a:bodyPr>
            <a:noAutofit/>
          </a:bodyPr>
          <a:lstStyle>
            <a:lvl1pPr algn="l">
              <a:defRPr sz="2133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060F5035-D63F-4FC9-B302-BC717858C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413" y="6608763"/>
            <a:ext cx="28448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3B11196-C914-4927-BAFC-849C5B908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56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2931-8CD9-429B-858D-18993DE6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C69E4-4E2D-4303-B52B-6C2BF51F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BC3B4-AA60-495A-B2FE-888126E3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25CE6-9E2B-4CC0-AA4A-A2CDE6E8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BCB9C-D304-476B-BBCD-1191A290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537E-4838-4730-A919-DF490F9F77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529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F24E-A3DA-4474-A287-0B81BAF65C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2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8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0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96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4F5F-68E6-469B-A5D4-C2B4551523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65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 descr="Rectangle 6">
            <a:extLst>
              <a:ext uri="{FF2B5EF4-FFF2-40B4-BE49-F238E27FC236}">
                <a16:creationId xmlns:a16="http://schemas.microsoft.com/office/drawing/2014/main" id="{66A32929-88D6-41F1-A0F8-A0BE23B2907A}"/>
              </a:ext>
            </a:extLst>
          </p:cNvPr>
          <p:cNvSpPr>
            <a:spLocks/>
          </p:cNvSpPr>
          <p:nvPr/>
        </p:nvSpPr>
        <p:spPr bwMode="auto">
          <a:xfrm>
            <a:off x="0" y="6754813"/>
            <a:ext cx="12192000" cy="107950"/>
          </a:xfrm>
          <a:prstGeom prst="rect">
            <a:avLst/>
          </a:prstGeom>
          <a:solidFill>
            <a:srgbClr val="424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44" name="Rectangle 3" descr="Rectangle 7">
            <a:extLst>
              <a:ext uri="{FF2B5EF4-FFF2-40B4-BE49-F238E27FC236}">
                <a16:creationId xmlns:a16="http://schemas.microsoft.com/office/drawing/2014/main" id="{8351775B-60D7-4716-B3F6-66278DB80CED}"/>
              </a:ext>
            </a:extLst>
          </p:cNvPr>
          <p:cNvSpPr>
            <a:spLocks/>
          </p:cNvSpPr>
          <p:nvPr/>
        </p:nvSpPr>
        <p:spPr bwMode="auto">
          <a:xfrm>
            <a:off x="-15875" y="368300"/>
            <a:ext cx="1327150" cy="179388"/>
          </a:xfrm>
          <a:prstGeom prst="rect">
            <a:avLst/>
          </a:prstGeom>
          <a:solidFill>
            <a:srgbClr val="E7E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766551-C17D-4B02-B02E-CBB91E56B0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531600" y="64484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defTabSz="1125444" eaLnBrk="1">
              <a:defRPr sz="1231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CD017445-3D81-4E96-998F-55A1A3FA9E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238F68-2919-4A53-8C2E-8EBED317970F}"/>
              </a:ext>
            </a:extLst>
          </p:cNvPr>
          <p:cNvSpPr txBox="1">
            <a:spLocks/>
          </p:cNvSpPr>
          <p:nvPr userDrawn="1"/>
        </p:nvSpPr>
        <p:spPr>
          <a:xfrm>
            <a:off x="1398588" y="333375"/>
            <a:ext cx="9482137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 sz="1723" dirty="0"/>
          </a:p>
        </p:txBody>
      </p:sp>
      <p:pic>
        <p:nvPicPr>
          <p:cNvPr id="2054" name="Picture 1" descr="Picture 8">
            <a:extLst>
              <a:ext uri="{FF2B5EF4-FFF2-40B4-BE49-F238E27FC236}">
                <a16:creationId xmlns:a16="http://schemas.microsoft.com/office/drawing/2014/main" id="{2862B8F9-76A2-4C6F-A65F-A1899954C8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323850"/>
            <a:ext cx="7191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0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5pPr>
      <a:lvl6pPr marL="562722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1125444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688165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2250887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355725" indent="-792163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2pPr>
      <a:lvl3pPr marL="2071688" indent="-94615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3pPr>
      <a:lvl4pPr marL="2744788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4pPr>
      <a:lvl5pPr marL="3306763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5pPr>
      <a:lvl6pPr marL="3870667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6pPr>
      <a:lvl7pPr marL="4433388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7pPr>
      <a:lvl8pPr marL="4996110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8pPr>
      <a:lvl9pPr marL="5558832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 descr="Rectangle 6">
            <a:extLst>
              <a:ext uri="{FF2B5EF4-FFF2-40B4-BE49-F238E27FC236}">
                <a16:creationId xmlns:a16="http://schemas.microsoft.com/office/drawing/2014/main" id="{66A32929-88D6-41F1-A0F8-A0BE23B2907A}"/>
              </a:ext>
            </a:extLst>
          </p:cNvPr>
          <p:cNvSpPr>
            <a:spLocks/>
          </p:cNvSpPr>
          <p:nvPr/>
        </p:nvSpPr>
        <p:spPr bwMode="auto">
          <a:xfrm>
            <a:off x="0" y="6754813"/>
            <a:ext cx="12192000" cy="107950"/>
          </a:xfrm>
          <a:prstGeom prst="rect">
            <a:avLst/>
          </a:prstGeom>
          <a:solidFill>
            <a:srgbClr val="424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44" name="Rectangle 3" descr="Rectangle 7">
            <a:extLst>
              <a:ext uri="{FF2B5EF4-FFF2-40B4-BE49-F238E27FC236}">
                <a16:creationId xmlns:a16="http://schemas.microsoft.com/office/drawing/2014/main" id="{8351775B-60D7-4716-B3F6-66278DB80CED}"/>
              </a:ext>
            </a:extLst>
          </p:cNvPr>
          <p:cNvSpPr>
            <a:spLocks/>
          </p:cNvSpPr>
          <p:nvPr/>
        </p:nvSpPr>
        <p:spPr bwMode="auto">
          <a:xfrm>
            <a:off x="-15875" y="368300"/>
            <a:ext cx="1327150" cy="179388"/>
          </a:xfrm>
          <a:prstGeom prst="rect">
            <a:avLst/>
          </a:prstGeom>
          <a:solidFill>
            <a:srgbClr val="E7E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766551-C17D-4B02-B02E-CBB91E56B0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531600" y="64484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defTabSz="1125444" eaLnBrk="1">
              <a:defRPr sz="1231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CD017445-3D81-4E96-998F-55A1A3FA9E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238F68-2919-4A53-8C2E-8EBED317970F}"/>
              </a:ext>
            </a:extLst>
          </p:cNvPr>
          <p:cNvSpPr txBox="1">
            <a:spLocks/>
          </p:cNvSpPr>
          <p:nvPr userDrawn="1"/>
        </p:nvSpPr>
        <p:spPr>
          <a:xfrm>
            <a:off x="1398588" y="333375"/>
            <a:ext cx="9482137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 sz="1723" dirty="0"/>
          </a:p>
        </p:txBody>
      </p:sp>
      <p:pic>
        <p:nvPicPr>
          <p:cNvPr id="2054" name="Picture 1" descr="Picture 8">
            <a:extLst>
              <a:ext uri="{FF2B5EF4-FFF2-40B4-BE49-F238E27FC236}">
                <a16:creationId xmlns:a16="http://schemas.microsoft.com/office/drawing/2014/main" id="{2862B8F9-76A2-4C6F-A65F-A1899954C8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323850"/>
            <a:ext cx="7191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5pPr>
      <a:lvl6pPr marL="562722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1125444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688165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2250887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355725" indent="-792163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2pPr>
      <a:lvl3pPr marL="2071688" indent="-94615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3pPr>
      <a:lvl4pPr marL="2744788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4pPr>
      <a:lvl5pPr marL="3306763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5pPr>
      <a:lvl6pPr marL="3870667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6pPr>
      <a:lvl7pPr marL="4433388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7pPr>
      <a:lvl8pPr marL="4996110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8pPr>
      <a:lvl9pPr marL="5558832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 descr="Rectangle 6">
            <a:extLst>
              <a:ext uri="{FF2B5EF4-FFF2-40B4-BE49-F238E27FC236}">
                <a16:creationId xmlns:a16="http://schemas.microsoft.com/office/drawing/2014/main" id="{66A32929-88D6-41F1-A0F8-A0BE23B2907A}"/>
              </a:ext>
            </a:extLst>
          </p:cNvPr>
          <p:cNvSpPr>
            <a:spLocks/>
          </p:cNvSpPr>
          <p:nvPr/>
        </p:nvSpPr>
        <p:spPr bwMode="auto">
          <a:xfrm>
            <a:off x="0" y="6754813"/>
            <a:ext cx="12192000" cy="107950"/>
          </a:xfrm>
          <a:prstGeom prst="rect">
            <a:avLst/>
          </a:prstGeom>
          <a:solidFill>
            <a:srgbClr val="424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44" name="Rectangle 3" descr="Rectangle 7">
            <a:extLst>
              <a:ext uri="{FF2B5EF4-FFF2-40B4-BE49-F238E27FC236}">
                <a16:creationId xmlns:a16="http://schemas.microsoft.com/office/drawing/2014/main" id="{8351775B-60D7-4716-B3F6-66278DB80CED}"/>
              </a:ext>
            </a:extLst>
          </p:cNvPr>
          <p:cNvSpPr>
            <a:spLocks/>
          </p:cNvSpPr>
          <p:nvPr/>
        </p:nvSpPr>
        <p:spPr bwMode="auto">
          <a:xfrm>
            <a:off x="-15875" y="368300"/>
            <a:ext cx="1327150" cy="179388"/>
          </a:xfrm>
          <a:prstGeom prst="rect">
            <a:avLst/>
          </a:prstGeom>
          <a:solidFill>
            <a:srgbClr val="E7E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766551-C17D-4B02-B02E-CBB91E56B0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531600" y="64484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defTabSz="1125444" eaLnBrk="1">
              <a:defRPr sz="1231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CD017445-3D81-4E96-998F-55A1A3FA9E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238F68-2919-4A53-8C2E-8EBED317970F}"/>
              </a:ext>
            </a:extLst>
          </p:cNvPr>
          <p:cNvSpPr txBox="1">
            <a:spLocks/>
          </p:cNvSpPr>
          <p:nvPr userDrawn="1"/>
        </p:nvSpPr>
        <p:spPr>
          <a:xfrm>
            <a:off x="1398588" y="333375"/>
            <a:ext cx="9482137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 sz="1723" dirty="0"/>
          </a:p>
        </p:txBody>
      </p:sp>
      <p:pic>
        <p:nvPicPr>
          <p:cNvPr id="2054" name="Picture 1" descr="Picture 8">
            <a:extLst>
              <a:ext uri="{FF2B5EF4-FFF2-40B4-BE49-F238E27FC236}">
                <a16:creationId xmlns:a16="http://schemas.microsoft.com/office/drawing/2014/main" id="{2862B8F9-76A2-4C6F-A65F-A1899954C8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323850"/>
            <a:ext cx="7191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5pPr>
      <a:lvl6pPr marL="562722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1125444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688165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2250887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355725" indent="-792163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2pPr>
      <a:lvl3pPr marL="2071688" indent="-94615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3pPr>
      <a:lvl4pPr marL="2744788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4pPr>
      <a:lvl5pPr marL="3306763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5pPr>
      <a:lvl6pPr marL="3870667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6pPr>
      <a:lvl7pPr marL="4433388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7pPr>
      <a:lvl8pPr marL="4996110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8pPr>
      <a:lvl9pPr marL="5558832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 descr="Rectangle 6">
            <a:extLst>
              <a:ext uri="{FF2B5EF4-FFF2-40B4-BE49-F238E27FC236}">
                <a16:creationId xmlns:a16="http://schemas.microsoft.com/office/drawing/2014/main" id="{66A32929-88D6-41F1-A0F8-A0BE23B2907A}"/>
              </a:ext>
            </a:extLst>
          </p:cNvPr>
          <p:cNvSpPr>
            <a:spLocks/>
          </p:cNvSpPr>
          <p:nvPr/>
        </p:nvSpPr>
        <p:spPr bwMode="auto">
          <a:xfrm>
            <a:off x="0" y="6754813"/>
            <a:ext cx="12192000" cy="107950"/>
          </a:xfrm>
          <a:prstGeom prst="rect">
            <a:avLst/>
          </a:prstGeom>
          <a:solidFill>
            <a:srgbClr val="424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44" name="Rectangle 3" descr="Rectangle 7">
            <a:extLst>
              <a:ext uri="{FF2B5EF4-FFF2-40B4-BE49-F238E27FC236}">
                <a16:creationId xmlns:a16="http://schemas.microsoft.com/office/drawing/2014/main" id="{8351775B-60D7-4716-B3F6-66278DB80CED}"/>
              </a:ext>
            </a:extLst>
          </p:cNvPr>
          <p:cNvSpPr>
            <a:spLocks/>
          </p:cNvSpPr>
          <p:nvPr/>
        </p:nvSpPr>
        <p:spPr bwMode="auto">
          <a:xfrm>
            <a:off x="-15875" y="368300"/>
            <a:ext cx="1327150" cy="179388"/>
          </a:xfrm>
          <a:prstGeom prst="rect">
            <a:avLst/>
          </a:prstGeom>
          <a:solidFill>
            <a:srgbClr val="E7E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6271" rIns="56271" anchor="ctr"/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1125444" eaLnBrk="1"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766551-C17D-4B02-B02E-CBB91E56B0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531600" y="64484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defTabSz="1125444" eaLnBrk="1">
              <a:defRPr sz="1231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CD017445-3D81-4E96-998F-55A1A3FA9E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238F68-2919-4A53-8C2E-8EBED317970F}"/>
              </a:ext>
            </a:extLst>
          </p:cNvPr>
          <p:cNvSpPr txBox="1">
            <a:spLocks/>
          </p:cNvSpPr>
          <p:nvPr userDrawn="1"/>
        </p:nvSpPr>
        <p:spPr>
          <a:xfrm>
            <a:off x="1398588" y="333375"/>
            <a:ext cx="9482137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 sz="1723" dirty="0"/>
          </a:p>
        </p:txBody>
      </p:sp>
      <p:pic>
        <p:nvPicPr>
          <p:cNvPr id="2054" name="Picture 1" descr="Picture 8">
            <a:extLst>
              <a:ext uri="{FF2B5EF4-FFF2-40B4-BE49-F238E27FC236}">
                <a16:creationId xmlns:a16="http://schemas.microsoft.com/office/drawing/2014/main" id="{2862B8F9-76A2-4C6F-A65F-A1899954C8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323850"/>
            <a:ext cx="7191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51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Segoe UI" panose="020B0502040204020203" pitchFamily="34" charset="0"/>
          <a:cs typeface="Calibri" pitchFamily="34" charset="0"/>
          <a:sym typeface="Calibri" panose="020F0502020204030204" pitchFamily="34" charset="0"/>
        </a:defRPr>
      </a:lvl5pPr>
      <a:lvl6pPr marL="562722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1125444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688165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2250887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1723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355725" indent="-792163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2pPr>
      <a:lvl3pPr marL="2071688" indent="-94615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3pPr>
      <a:lvl4pPr marL="2744788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4pPr>
      <a:lvl5pPr marL="3306763" indent="-10556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rgbClr val="000000"/>
          </a:solidFill>
          <a:latin typeface="+mn-lt"/>
          <a:cs typeface="+mn-cs"/>
          <a:sym typeface="Calibri" panose="020F0502020204030204" pitchFamily="34" charset="0"/>
        </a:defRPr>
      </a:lvl5pPr>
      <a:lvl6pPr marL="3870667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6pPr>
      <a:lvl7pPr marL="4433388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7pPr>
      <a:lvl8pPr marL="4996110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8pPr>
      <a:lvl9pPr marL="5558832" indent="-1057058" algn="l" rtl="0" fontAlgn="base" hangingPunct="0">
        <a:lnSpc>
          <a:spcPct val="90000"/>
        </a:lnSpc>
        <a:spcBef>
          <a:spcPts val="1231"/>
        </a:spcBef>
        <a:spcAft>
          <a:spcPct val="0"/>
        </a:spcAft>
        <a:buSzPct val="100000"/>
        <a:buFont typeface="Arial" pitchFamily="34" charset="0"/>
        <a:buChar char="•"/>
        <a:defRPr sz="3446">
          <a:solidFill>
            <a:srgbClr val="000000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3" y="5111724"/>
            <a:ext cx="6657409" cy="1225402"/>
          </a:xfrm>
          <a:prstGeom prst="rect">
            <a:avLst/>
          </a:prstGeom>
        </p:spPr>
      </p:pic>
      <p:sp>
        <p:nvSpPr>
          <p:cNvPr id="11266" name="Rectangle 1">
            <a:extLst>
              <a:ext uri="{FF2B5EF4-FFF2-40B4-BE49-F238E27FC236}">
                <a16:creationId xmlns:a16="http://schemas.microsoft.com/office/drawing/2014/main" id="{3AB6B61E-ADA2-474F-9CED-F5B71E16A0B3}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12192000" cy="687705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endParaRPr lang="ru-RU" altLang="ru-RU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 Light" panose="020F0302020204030204" pitchFamily="34" charset="0"/>
            </a:endParaRPr>
          </a:p>
        </p:txBody>
      </p:sp>
      <p:pic>
        <p:nvPicPr>
          <p:cNvPr id="11267" name="Picture 2" descr="pasted-image.png">
            <a:extLst>
              <a:ext uri="{FF2B5EF4-FFF2-40B4-BE49-F238E27FC236}">
                <a16:creationId xmlns:a16="http://schemas.microsoft.com/office/drawing/2014/main" id="{B098F410-58E2-4BF4-80D0-0220D8E0B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-3175"/>
            <a:ext cx="67278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 descr="Лого ОДК_короткий_2020.png">
            <a:extLst>
              <a:ext uri="{FF2B5EF4-FFF2-40B4-BE49-F238E27FC236}">
                <a16:creationId xmlns:a16="http://schemas.microsoft.com/office/drawing/2014/main" id="{A675A783-AA76-4C34-9021-026DCA504C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703263"/>
            <a:ext cx="1509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D4A29B-4DCD-4C04-82BE-4B0B5A4AEDCE}"/>
              </a:ext>
            </a:extLst>
          </p:cNvPr>
          <p:cNvSpPr/>
          <p:nvPr/>
        </p:nvSpPr>
        <p:spPr>
          <a:xfrm>
            <a:off x="446425" y="2963861"/>
            <a:ext cx="6656387" cy="1796672"/>
          </a:xfrm>
          <a:prstGeom prst="rect">
            <a:avLst/>
          </a:prstGeom>
          <a:solidFill>
            <a:srgbClr val="3E485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F5F-68E6-469B-A5D4-C2B455152356}" type="slidenum">
              <a:rPr lang="ru-RU" smtClean="0"/>
              <a:t>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5487" y="3392763"/>
            <a:ext cx="539717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all" dirty="0" smtClean="0">
                <a:solidFill>
                  <a:schemeClr val="bg1"/>
                </a:solidFill>
              </a:rPr>
              <a:t>Основные правила оформления договорной документации при разработке инновационной продукции</a:t>
            </a:r>
            <a:endParaRPr lang="ru-RU" cap="all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D4A29B-4DCD-4C04-82BE-4B0B5A4AEDCE}"/>
              </a:ext>
            </a:extLst>
          </p:cNvPr>
          <p:cNvSpPr/>
          <p:nvPr/>
        </p:nvSpPr>
        <p:spPr>
          <a:xfrm>
            <a:off x="446425" y="5289197"/>
            <a:ext cx="6656387" cy="1227137"/>
          </a:xfrm>
          <a:prstGeom prst="rect">
            <a:avLst/>
          </a:prstGeom>
          <a:solidFill>
            <a:srgbClr val="3E485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cap="all" dirty="0" smtClean="0"/>
              <a:t>Докладчик: КИСТЯКОВСКАЯ ЛЮДМИЛА ВЛАДИМИРОВНА</a:t>
            </a:r>
          </a:p>
          <a:p>
            <a:pPr>
              <a:defRPr/>
            </a:pPr>
            <a:r>
              <a:rPr lang="ru-RU" cap="all" dirty="0" smtClean="0"/>
              <a:t>Начальник отдела договоров АО «ОДК»</a:t>
            </a:r>
            <a:endParaRPr lang="ru-RU" cap="all" dirty="0"/>
          </a:p>
        </p:txBody>
      </p:sp>
    </p:spTree>
    <p:extLst>
      <p:ext uri="{BB962C8B-B14F-4D97-AF65-F5344CB8AC3E}">
        <p14:creationId xmlns:p14="http://schemas.microsoft.com/office/powerpoint/2010/main" val="14045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6853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Способы закупки. НЕКОНКУРЕНТные.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090018" y="796263"/>
            <a:ext cx="10230709" cy="37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lvl="0" indent="-285750" eaLnBrk="1">
              <a:buFont typeface="Wingdings" panose="05000000000000000000" pitchFamily="2" charset="2"/>
              <a:buChar char="§"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285750" lvl="0" indent="-285750" eaLnBrk="1">
              <a:buFont typeface="Wingdings" panose="05000000000000000000" pitchFamily="2" charset="2"/>
              <a:buChar char="§"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Единственный поставщик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Упрощенная закупка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Состязательные переговоры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Ценовой запрос на ЭТП</a:t>
            </a:r>
          </a:p>
          <a:p>
            <a:pPr marL="285750" lvl="0" indent="-285750" eaLnBrk="1"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lvl="0" algn="ctr" eaLnBrk="1"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Согласно ЕПоЗ ГК «Ростех»,</a:t>
            </a:r>
            <a:r>
              <a:rPr lang="ru-RU" altLang="ru-RU" sz="20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наличие </a:t>
            </a:r>
            <a:r>
              <a:rPr lang="ru-RU" altLang="ru-RU" sz="20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оснований для проведения неконкурентной закупки не является препятствием для проведения конкурентной закупки</a:t>
            </a: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1308" y="752329"/>
            <a:ext cx="140377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7" y="4561610"/>
            <a:ext cx="5698603" cy="21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16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947526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Начальная (максимальная) цена договора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305124" y="0"/>
            <a:ext cx="10230709" cy="651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lvl="0" indent="-285750" eaLnBrk="1">
              <a:buFont typeface="Wingdings" panose="05000000000000000000" pitchFamily="2" charset="2"/>
              <a:buChar char="§"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285750" lvl="0" indent="-285750" eaLnBrk="1">
              <a:buFont typeface="Wingdings" panose="05000000000000000000" pitchFamily="2" charset="2"/>
              <a:buChar char="§"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lvl="0" eaLnBrk="1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Начальная 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(максимальная цена) </a:t>
            </a: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государственного контракта формируется 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 </a:t>
            </a: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основании:</a:t>
            </a:r>
          </a:p>
          <a:p>
            <a:pPr marL="720725" lvl="0" indent="4349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Федерального закона </a:t>
            </a: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№ 44-ФЗ «О 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контрактной </a:t>
            </a:r>
            <a:r>
              <a:rPr lang="ru-RU" altLang="ru-RU" sz="1600" b="0" dirty="0" err="1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системев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сфере закупок товаров, работ, услуг для обеспечения государственных и муниципальных нужд»</a:t>
            </a:r>
            <a:endParaRPr lang="ru-RU" altLang="ru-RU" sz="16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720725" lvl="0" indent="4349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Федерального закона № 275-ФЗ «О государственном оборонном заказе»</a:t>
            </a:r>
            <a:endParaRPr lang="ru-RU" altLang="ru-RU" sz="16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720725" lvl="0" indent="4349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Методических 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рекомендаций (приказ Минэкономразвития России от 02.10.2013 г. № 567);</a:t>
            </a:r>
          </a:p>
          <a:p>
            <a:pPr marL="720725" lvl="0" indent="4349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Методики определения и обоснования </a:t>
            </a: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НМЦ государственных 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контрактов на выполнение НИОКТР, утвержденной приказом Минпромторга России от 11.09.2014 г. № 1788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Начальная (максимальная цена) договора формируется в соответствии с Методическими рекомендациями (приложение к ЕПоЗ ГК «Ростех»).</a:t>
            </a:r>
          </a:p>
          <a:p>
            <a:pPr lvl="0" eaLnBrk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         НМЦ </a:t>
            </a: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определяется и обосновывается следующими способами:</a:t>
            </a:r>
          </a:p>
          <a:p>
            <a:pPr marL="100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метод </a:t>
            </a:r>
            <a:r>
              <a:rPr lang="ru-RU" altLang="ru-RU" sz="16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сопоставимых рыночных цен (анализа рынка</a:t>
            </a: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);</a:t>
            </a:r>
            <a:endParaRPr lang="ru-RU" altLang="ru-RU" sz="16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100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нормативный метод;</a:t>
            </a:r>
            <a:endParaRPr lang="ru-RU" altLang="ru-RU" sz="16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100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тарифный метод;</a:t>
            </a:r>
            <a:endParaRPr lang="ru-RU" altLang="ru-RU" sz="16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100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проектно-сметный метод;</a:t>
            </a:r>
            <a:endParaRPr lang="ru-RU" altLang="ru-RU" sz="16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100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затратный </a:t>
            </a:r>
            <a:r>
              <a:rPr lang="ru-RU" altLang="ru-RU" sz="16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метод </a:t>
            </a: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1308" y="752329"/>
            <a:ext cx="140377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43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322143" y="249467"/>
            <a:ext cx="1050390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заключения доходных договоров на выполнение НИОКР 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090018" y="2319757"/>
            <a:ext cx="1023070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lvl="0" indent="-285750" eaLnBrk="1">
              <a:buFont typeface="Wingdings" panose="05000000000000000000" pitchFamily="2" charset="2"/>
              <a:buChar char="§"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lvl="0" eaLnBrk="1"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3943" y="1240928"/>
            <a:ext cx="8027591" cy="49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04613"/>
              </p:ext>
            </p:extLst>
          </p:nvPr>
        </p:nvGraphicFramePr>
        <p:xfrm>
          <a:off x="1039375" y="920937"/>
          <a:ext cx="10281353" cy="5189080"/>
        </p:xfrm>
        <a:graphic>
          <a:graphicData uri="http://schemas.openxmlformats.org/drawingml/2006/table">
            <a:tbl>
              <a:tblPr firstRow="1" firstCol="1" bandRow="1"/>
              <a:tblGrid>
                <a:gridCol w="497120">
                  <a:extLst>
                    <a:ext uri="{9D8B030D-6E8A-4147-A177-3AD203B41FA5}">
                      <a16:colId xmlns:a16="http://schemas.microsoft.com/office/drawing/2014/main" val="428136390"/>
                    </a:ext>
                  </a:extLst>
                </a:gridCol>
                <a:gridCol w="4149967">
                  <a:extLst>
                    <a:ext uri="{9D8B030D-6E8A-4147-A177-3AD203B41FA5}">
                      <a16:colId xmlns:a16="http://schemas.microsoft.com/office/drawing/2014/main" val="778675947"/>
                    </a:ext>
                  </a:extLst>
                </a:gridCol>
                <a:gridCol w="2513847">
                  <a:extLst>
                    <a:ext uri="{9D8B030D-6E8A-4147-A177-3AD203B41FA5}">
                      <a16:colId xmlns:a16="http://schemas.microsoft.com/office/drawing/2014/main" val="1397372746"/>
                    </a:ext>
                  </a:extLst>
                </a:gridCol>
                <a:gridCol w="3120419">
                  <a:extLst>
                    <a:ext uri="{9D8B030D-6E8A-4147-A177-3AD203B41FA5}">
                      <a16:colId xmlns:a16="http://schemas.microsoft.com/office/drawing/2014/main" val="359273591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Тип закупки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02668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Конкурсные процедуры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Единственный поставщик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51975"/>
                  </a:ext>
                </a:extLst>
              </a:tr>
              <a:tr h="534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Открытый конкурс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(в электронном виде)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Закрытый конкурс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(в бумажном виде)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34985"/>
                  </a:ext>
                </a:extLst>
              </a:tr>
              <a:tr h="6868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Публикация извещения о проведении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(на электронной торговой площадке)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Приглашение на участие в конкурсе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комплекта документов о признании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единственным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поставщиком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24035"/>
                  </a:ext>
                </a:extLst>
              </a:tr>
              <a:tr h="6868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Получение извещения о проведении конкурса (нарочно по доверенности)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Выпуск Постановления Правительства Российской Федерации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01046"/>
                  </a:ext>
                </a:extLst>
              </a:tr>
              <a:tr h="228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Оформление и предоставление обеспечения заявки участника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605181"/>
                  </a:ext>
                </a:extLst>
              </a:tr>
              <a:tr h="4578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заявки участника (на электронной торговой площадке)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заявки участника (нарочно по доверенности)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94533"/>
                  </a:ext>
                </a:extLst>
              </a:tr>
              <a:tr h="228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Признание победителем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667503"/>
                  </a:ext>
                </a:extLst>
              </a:tr>
              <a:tr h="228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наличии обязанности по привлечению внебюджетных средств- определение источника финансирования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32254"/>
                  </a:ext>
                </a:extLst>
              </a:tr>
              <a:tr h="228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Согласование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государственного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контракта (1С УХ и АС ФЗД)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57047"/>
                  </a:ext>
                </a:extLst>
              </a:tr>
              <a:tr h="4578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государственного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контракта электронной цифровой подписью на площадке.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государственного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контракта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электронной цифровой подписью на площадке/ в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бумажном виде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691849"/>
                  </a:ext>
                </a:extLst>
              </a:tr>
              <a:tr h="228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Оформление и предоставление обеспечения государственного контракта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032431"/>
                  </a:ext>
                </a:extLst>
              </a:tr>
              <a:tr h="6868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Подписание государственного контракта государственным заказчиком электронной цифровой подписью на площадке.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Подписание государственного контракта государственным заказчиком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электронной цифровой подписью на площадке/ в бумажном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виде</a:t>
                      </a:r>
                    </a:p>
                  </a:txBody>
                  <a:tcPr marL="67273" marR="67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30855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60513" y="1782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185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95579"/>
            <a:ext cx="947526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заключения расходных договоров на выполнение НИОКР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39433" y="1107819"/>
            <a:ext cx="9781294" cy="27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71613" y="2305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76996"/>
              </p:ext>
            </p:extLst>
          </p:nvPr>
        </p:nvGraphicFramePr>
        <p:xfrm>
          <a:off x="1350781" y="1102513"/>
          <a:ext cx="9818789" cy="4966265"/>
        </p:xfrm>
        <a:graphic>
          <a:graphicData uri="http://schemas.openxmlformats.org/drawingml/2006/table">
            <a:tbl>
              <a:tblPr firstRow="1" firstCol="1" bandRow="1"/>
              <a:tblGrid>
                <a:gridCol w="477962">
                  <a:extLst>
                    <a:ext uri="{9D8B030D-6E8A-4147-A177-3AD203B41FA5}">
                      <a16:colId xmlns:a16="http://schemas.microsoft.com/office/drawing/2014/main" val="1148412084"/>
                    </a:ext>
                  </a:extLst>
                </a:gridCol>
                <a:gridCol w="5447018">
                  <a:extLst>
                    <a:ext uri="{9D8B030D-6E8A-4147-A177-3AD203B41FA5}">
                      <a16:colId xmlns:a16="http://schemas.microsoft.com/office/drawing/2014/main" val="2115905318"/>
                    </a:ext>
                  </a:extLst>
                </a:gridCol>
                <a:gridCol w="3893809">
                  <a:extLst>
                    <a:ext uri="{9D8B030D-6E8A-4147-A177-3AD203B41FA5}">
                      <a16:colId xmlns:a16="http://schemas.microsoft.com/office/drawing/2014/main" val="585716133"/>
                    </a:ext>
                  </a:extLst>
                </a:gridCol>
              </a:tblGrid>
              <a:tr h="257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Тип  закупки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3941"/>
                  </a:ext>
                </a:extLst>
              </a:tr>
              <a:tr h="270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Конкурсные процедуры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Единственный поставщик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437678"/>
                  </a:ext>
                </a:extLst>
              </a:tr>
              <a:tr h="252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основании ТЗ определение типа закупки.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54375"/>
                  </a:ext>
                </a:extLst>
              </a:tr>
              <a:tr h="7930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Запрос ТКП 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(направление 3 запросов ТКП, сообщение о заинтересованности на электронной площадке, поиск аналогов)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ТКП/РКМ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ед. поставщику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161670"/>
                  </a:ext>
                </a:extLst>
              </a:tr>
              <a:tr h="252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Расчет НМЦ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427587"/>
                  </a:ext>
                </a:extLst>
              </a:tr>
              <a:tr h="252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строки РПЗ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448539"/>
                  </a:ext>
                </a:extLst>
              </a:tr>
              <a:tr h="252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Согласование в 1С УХ комплекта закупочной документации, в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том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числе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договора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42785"/>
                  </a:ext>
                </a:extLst>
              </a:tr>
              <a:tr h="252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на проведение закупки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43418"/>
                  </a:ext>
                </a:extLst>
              </a:tr>
              <a:tr h="1334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Проведение конкурса (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проведения закрытого конкурса - перечень не менее чем из 5 контрагентов. Все контрагенты из перечня должны быть зарегистрированы на площадке ASTGOZ и иметь аккредитацию в «РТ-комплект импекс»)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Заседание закупочной комиссии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799645"/>
                  </a:ext>
                </a:extLst>
              </a:tr>
              <a:tr h="522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Определение победителя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Решение о согласовании заключения или об отказе от заключения договора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586753"/>
                  </a:ext>
                </a:extLst>
              </a:tr>
              <a:tr h="522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Подписание договора сторонами электронными цифровыми подписями на площадке.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Подписание договора сторонами в бумажном виде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11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131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0" y="4369776"/>
            <a:ext cx="3785739" cy="2129478"/>
          </a:xfrm>
          <a:prstGeom prst="rect">
            <a:avLst/>
          </a:prstGeom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934066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Изменения в 44-ФЗ и 223-ФЗ, вступившие в силу в 2025 году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808892" y="860541"/>
            <a:ext cx="10770577" cy="625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Национальный режим (с 1 января 2025 г.):</a:t>
            </a:r>
          </a:p>
          <a:p>
            <a:pPr marL="342900" lvl="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апрет на закупку товаров из Перечня №1;</a:t>
            </a:r>
          </a:p>
          <a:p>
            <a:pPr marL="342900" lvl="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о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граничение на закупку товаров по Перечню №2;</a:t>
            </a:r>
          </a:p>
          <a:p>
            <a:pPr marL="342900" lvl="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ри применении ограничений по перечню №2- правило «второй лишний»;</a:t>
            </a:r>
          </a:p>
          <a:p>
            <a:pPr marL="342900" lvl="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преференция российским товарам-15% от предложенной цены</a:t>
            </a:r>
          </a:p>
          <a:p>
            <a:pPr marL="342900" lvl="0" eaLnBrk="1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0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342900" lvl="0" algn="ctr" eaLnBrk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Новые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правила направлены на поддержку отечественного производителя и стимулирование импортозамещения в госзакупках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marL="4211638" lvl="0" algn="ctr" eaLnBrk="1">
              <a:spcBef>
                <a:spcPts val="600"/>
              </a:spcBef>
              <a:spcAft>
                <a:spcPts val="600"/>
              </a:spcAft>
              <a:defRPr/>
            </a:pPr>
            <a:endParaRPr lang="en-US" altLang="ru-RU" sz="200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211638" lvl="0" algn="ctr" eaLnBrk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Национальный режим </a:t>
            </a:r>
            <a:r>
              <a:rPr lang="ru-RU" altLang="ru-RU" sz="20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обязателен при закупках в рамках госпрограмм и программ вооружения. Запрет на иностранную продукцию здесь действует особенно строго.</a:t>
            </a:r>
          </a:p>
          <a:p>
            <a:pPr marL="342900" lvl="0" algn="ctr" eaLnBrk="1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0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342900" lvl="0" algn="ctr" eaLnBrk="1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0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1308" y="752329"/>
            <a:ext cx="140377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320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934066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Изменения в ФЗ-44, вступившие в силу в 2025 году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090018" y="739501"/>
            <a:ext cx="10230709" cy="502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Цифровизация  (с 1 апреля 2025 г.):</a:t>
            </a:r>
          </a:p>
          <a:p>
            <a:pPr marL="342900" indent="282575" algn="just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заключение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контрактов через ЕИС становится обязательным для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закупок и у единственного поставщика</a:t>
            </a:r>
          </a:p>
          <a:p>
            <a:pPr marL="342900" indent="282575" algn="just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дополнительные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соглашения к контрактам, заключенным по результатам электронных закупок, должны оформляться в ЕИС. Для контрактов, заключенных до 1 апреля, новые правила применяются, если контракт был заключен через ЕИС и к нему еще не заключались «бумажные» </a:t>
            </a:r>
            <a:r>
              <a:rPr lang="ru-RU" altLang="ru-RU" sz="2000" b="0" dirty="0" err="1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допсоглашения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marL="34290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altLang="ru-RU" sz="20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395788" algn="just" eaLnBrk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Переход </a:t>
            </a:r>
            <a:r>
              <a:rPr lang="ru-RU" altLang="ru-RU" sz="20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 цифровые допсоглашения – важный шаг </a:t>
            </a: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 </a:t>
            </a:r>
            <a:r>
              <a:rPr lang="ru-RU" altLang="ru-RU" sz="20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прозрачности и эффективности госзакупок, который минимизирует бумажный документооборот и упростит контроль исполнения </a:t>
            </a: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контрактов и ускорит их заключение.</a:t>
            </a: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1308" y="752329"/>
            <a:ext cx="140377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5" y="3632962"/>
            <a:ext cx="4129211" cy="27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3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42155" y="390047"/>
            <a:ext cx="949262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1600" b="1" dirty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принципы </a:t>
            </a:r>
            <a:r>
              <a:rPr lang="ru-RU" sz="16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ведения договорной деятельности при выполнении НИОКР. Оформление документов.</a:t>
            </a:r>
            <a:endParaRPr lang="ru-RU" sz="16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878736" y="1110345"/>
            <a:ext cx="10713156" cy="55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Строго в указанные в контрактах даты направлять уведомления Заказчику о готовности к сдаче работ.</a:t>
            </a:r>
          </a:p>
          <a:p>
            <a:pPr marL="285750" indent="-285750" algn="just" eaLnBrk="1">
              <a:buFont typeface="Wingdings" panose="05000000000000000000" pitchFamily="2" charset="2"/>
              <a:buChar char="Ø"/>
              <a:defRPr/>
            </a:pPr>
            <a:endParaRPr lang="ru-RU" altLang="ru-RU" sz="16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Акт сдачи-приемки, акт технической приемки, справка-отчет, сохранная расписка: во всех перечисленных документах перечень созданных результатов, документов должен быть идентичным. </a:t>
            </a:r>
          </a:p>
          <a:p>
            <a:pPr marL="285750" indent="-285750" algn="just" eaLnBrk="1">
              <a:buFont typeface="Wingdings" panose="05000000000000000000" pitchFamily="2" charset="2"/>
              <a:buChar char="Ø"/>
              <a:defRPr/>
            </a:pPr>
            <a:endParaRPr lang="ru-RU" altLang="ru-RU" sz="16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Стоимость созданных результатов работ по этапу должна быть равна стоимости этапа, что должно быть отражено в сохранной </a:t>
            </a: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расписке </a:t>
            </a:r>
            <a:r>
              <a:rPr lang="ru-RU" altLang="ru-RU" sz="16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(но существуют и исключения). </a:t>
            </a:r>
          </a:p>
          <a:p>
            <a:pPr marL="285750" lvl="0" indent="-285750" algn="just" eaLnBrk="1">
              <a:buFont typeface="Wingdings" panose="05000000000000000000" pitchFamily="2" charset="2"/>
              <a:buChar char="Ø"/>
              <a:defRPr/>
            </a:pPr>
            <a:endParaRPr lang="ru-RU" altLang="ru-RU" sz="1600" b="0" i="1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 наличии договора с Заказчиком, формировать договор с соисполнителем «зеркально».</a:t>
            </a: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endParaRPr lang="ru-RU" altLang="ru-RU" sz="16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 формировании ТЗ с Заказчиком укрупнять наименование этапов работ. Уточнять и расширять наименование работ – в ТЗ с соисполнителями</a:t>
            </a:r>
            <a:r>
              <a:rPr lang="ru-RU" altLang="ru-RU" sz="16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lvl="0" algn="just" eaLnBrk="1">
              <a:defRPr/>
            </a:pPr>
            <a:endParaRPr lang="ru-RU" altLang="ru-RU" sz="16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6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Контролировать строгое соответствие результатов работы целям и задачам договора.</a:t>
            </a: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endParaRPr lang="ru-RU" altLang="ru-RU" sz="18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eaLnBrk="1">
              <a:defRPr/>
            </a:pPr>
            <a:endParaRPr lang="ru-RU" altLang="ru-RU" sz="1800" b="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lvl="0" eaLnBrk="1"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AutoNum type="arabicPeriod"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69" y="5029605"/>
            <a:ext cx="361363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6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2800" y="381421"/>
            <a:ext cx="970514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1600" b="1" dirty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принципы </a:t>
            </a:r>
            <a:r>
              <a:rPr lang="ru-RU" sz="16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ведения договорной деятельности при выполнении НИОКР. Материальные ценности.</a:t>
            </a:r>
            <a:endParaRPr lang="ru-RU" sz="16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648958" y="1087007"/>
            <a:ext cx="10713156" cy="56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lvl="0" algn="just" eaLnBrk="1"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 создании в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НИОКР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материальных ценностей - обязательное отражение данных объектов в сохранной расписке.</a:t>
            </a:r>
          </a:p>
          <a:p>
            <a:pPr marL="285750" lvl="0" indent="-28575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Запрашивать разрешения Заказчиков на любые действия с материальной частью, за исключением использования ее в рамках одного контракта. </a:t>
            </a:r>
          </a:p>
          <a:p>
            <a:pPr marL="285750" lvl="0" indent="-28575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 перемещении материальной части </a:t>
            </a: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      внутри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кооперации вносить в контракты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раздел</a:t>
            </a:r>
          </a:p>
          <a:p>
            <a:pPr lvl="0" algn="just" eaLnBrk="1"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      о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давальческих материалах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lvl="0" algn="just" eaLnBrk="1">
              <a:defRPr/>
            </a:pP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Соблюдать строгое соответствие </a:t>
            </a: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      закупаемого/создаваемого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оборудования </a:t>
            </a: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      целям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работы.</a:t>
            </a:r>
          </a:p>
          <a:p>
            <a:pPr marL="457200" lvl="0" indent="-45720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eaLnBrk="1">
              <a:defRPr/>
            </a:pPr>
            <a:endParaRPr lang="ru-RU" altLang="ru-RU" sz="1800" b="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AutoNum type="arabicPeriod"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0" y="3224427"/>
            <a:ext cx="5042914" cy="33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3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2800" y="364168"/>
            <a:ext cx="970514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1600" b="1" dirty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принципы </a:t>
            </a:r>
            <a:r>
              <a:rPr lang="ru-RU" sz="16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ведения договорной деятельности при выполнении НИОКР. Затраты.</a:t>
            </a:r>
            <a:endParaRPr lang="ru-RU" sz="16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932154" y="888967"/>
            <a:ext cx="10713156" cy="595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 планировании и выполнении НИОКР руководствоваться Порядком определения состава затрат, включаемых в цену продукции, утвержденным Приказом Минпромторга России от 08.02.2019 г. № 334.</a:t>
            </a:r>
          </a:p>
          <a:p>
            <a:pPr marL="285750" indent="-28575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 случае выполнения работы за счет собственных средств, в обязательном порядке результатом работ по каждому этапу НИОКР должен быть, в </a:t>
            </a:r>
            <a:r>
              <a:rPr lang="ru-RU" altLang="ru-RU" sz="1800" b="0" dirty="0" err="1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т.ч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 отчет по форме ГОСТ 7.32-2017 «Межгосударственный стандарт. Система стандартов по информации, библиотечному и издательскому делу. Отчет о научно-исследовательской работе. Структура и правила оформления» в целях реализации налоговой льготы по налогу на прибыль в виде  применения повышенного коэффициента 1,5 к расходам на НИР, понесенным обществом.</a:t>
            </a:r>
          </a:p>
          <a:p>
            <a:pPr algn="just" eaLnBrk="1"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124325" lvl="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Затраты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, произведенные до заключения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договора не включаются в цену работы, если иное не установлено договором. В случае конкурентной закупки-включаются затраты с даты определения победителя.</a:t>
            </a:r>
          </a:p>
          <a:p>
            <a:pPr marL="4124325" lvl="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124325" lvl="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Затраты не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относящиеся к предмету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договора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не включаются в цену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работы.</a:t>
            </a:r>
          </a:p>
          <a:p>
            <a:pPr marL="457200" lvl="0" indent="-457200" algn="just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lvl="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AutoNum type="arabicPeriod"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00" y="3788088"/>
            <a:ext cx="3683808" cy="24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0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157134"/>
            <a:ext cx="970514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1600" b="1" dirty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принципы </a:t>
            </a:r>
            <a:r>
              <a:rPr lang="ru-RU" sz="16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ведения договорной деятельности при выполнении НИОКР. Прочее.</a:t>
            </a:r>
            <a:endParaRPr lang="ru-RU" sz="16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932154" y="2550960"/>
            <a:ext cx="10713156" cy="26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Объем работ исполнителя должен строго соответствовать ТЗ и ВИ. Не допускается изменение объема работ без согласования с заказчиком.</a:t>
            </a:r>
          </a:p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457200" indent="-457200" algn="just" eaLnBrk="1">
              <a:buFont typeface="Wingdings" panose="05000000000000000000" pitchFamily="2" charset="2"/>
              <a:buChar char="Ø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 выборе формы договора (услуга, поставка, НИОКР) необходимо учитывать: при НИОКР права на </a:t>
            </a:r>
            <a:r>
              <a:rPr lang="ru-RU" altLang="ru-RU" sz="1800" b="0" dirty="0" err="1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охраноспособные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РИД будут принадлежать Заказчику, а при поставке Исполнителю.</a:t>
            </a:r>
          </a:p>
          <a:p>
            <a:pPr marL="45720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AutoNum type="arabicPeriod"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6699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74" y="2475571"/>
            <a:ext cx="3901017" cy="2600678"/>
          </a:xfrm>
          <a:prstGeom prst="rect">
            <a:avLst/>
          </a:prstGeom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425515" y="102918"/>
            <a:ext cx="936669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839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Функционал отдела договоров АО «ОДК» по сопровождению НИОКР</a:t>
            </a:r>
            <a:endParaRPr kumimoji="0" sz="2000" b="1" i="0" u="none" strike="noStrike" kern="1200" cap="all" spc="0" normalizeH="0" baseline="0" noProof="0" dirty="0">
              <a:ln>
                <a:noFill/>
              </a:ln>
              <a:solidFill>
                <a:srgbClr val="18396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214596" y="733574"/>
            <a:ext cx="9577613" cy="630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Предконтрактная работа с ФОИВ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Полный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цикл сопровождения государственных контрактов;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олный цикл сопровождения контрактов с заказчиками;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Заключение договоров с соисполнителями работ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Заключение договоров с исполнителями работ по инвестиционной программе ОДК;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Приемка работ у исполнителей;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Выполнение собственных работ;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Сдача работ государственным заказчикам/заказчикам.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Всего ИЦ ОДК было выполнено за счет бюджетных средств: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15 НИР общей стоимостью 20 млрд. руб.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39 ОКР общей стоимостью 220 млрд. руб.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20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4674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80245"/>
            <a:ext cx="970514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16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Контактные данные</a:t>
            </a:r>
            <a:endParaRPr lang="ru-RU" sz="16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848795" y="1462457"/>
            <a:ext cx="10713156" cy="46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Кистяковская Людмила Владимировна</a:t>
            </a:r>
            <a:endParaRPr lang="en-US" altLang="ru-RU" sz="2800" dirty="0" smtClean="0">
              <a:solidFill>
                <a:schemeClr val="accent2">
                  <a:lumMod val="50000"/>
                </a:schemeClr>
              </a:solidFill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eaLnBrk="1">
              <a:defRPr/>
            </a:pPr>
            <a:endParaRPr lang="ru-RU" altLang="ru-RU" sz="2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eaLnBrk="1">
              <a:defRPr/>
            </a:pPr>
            <a:r>
              <a:rPr lang="ru-RU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Начальник отдела договоров АО «ОДК»</a:t>
            </a:r>
            <a:endParaRPr lang="en-US" altLang="ru-RU" sz="2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eaLnBrk="1">
              <a:defRPr/>
            </a:pPr>
            <a:endParaRPr lang="ru-RU" altLang="ru-RU" sz="2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eaLnBrk="1">
              <a:lnSpc>
                <a:spcPct val="150000"/>
              </a:lnSpc>
              <a:defRPr/>
            </a:pPr>
            <a:r>
              <a:rPr lang="ru-RU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+7(910) 400-53-96</a:t>
            </a:r>
            <a:endParaRPr lang="en-US" altLang="ru-RU" sz="2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eaLnBrk="1">
              <a:lnSpc>
                <a:spcPct val="150000"/>
              </a:lnSpc>
              <a:defRPr/>
            </a:pPr>
            <a:r>
              <a:rPr lang="en-US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+7(499) 558-39-93</a:t>
            </a:r>
            <a:r>
              <a:rPr lang="ru-RU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, доб. 4730</a:t>
            </a:r>
          </a:p>
          <a:p>
            <a:pPr eaLnBrk="1">
              <a:lnSpc>
                <a:spcPct val="150000"/>
              </a:lnSpc>
              <a:defRPr/>
            </a:pPr>
            <a:r>
              <a:rPr lang="en-US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kludmila@uecrus</a:t>
            </a:r>
            <a:r>
              <a:rPr lang="ru-RU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.</a:t>
            </a:r>
            <a:r>
              <a:rPr lang="en-US" altLang="ru-RU" sz="2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com</a:t>
            </a:r>
            <a:endParaRPr lang="ru-RU" altLang="ru-RU" sz="2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eaLnBrk="1">
              <a:defRPr/>
            </a:pPr>
            <a:endParaRPr lang="ru-RU" altLang="ru-RU" sz="1800" b="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Font typeface="Wingdings" panose="05000000000000000000" pitchFamily="2" charset="2"/>
              <a:buChar char="q"/>
              <a:defRPr/>
            </a:pPr>
            <a:endParaRPr lang="ru-RU" altLang="ru-RU" sz="1800" b="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457200" lvl="0" indent="-457200" eaLnBrk="1">
              <a:buAutoNum type="arabicPeriod"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84" y="3116651"/>
            <a:ext cx="2781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1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5" y="3490347"/>
            <a:ext cx="4242639" cy="3008907"/>
          </a:xfrm>
          <a:prstGeom prst="rect">
            <a:avLst/>
          </a:prstGeom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95579"/>
            <a:ext cx="685388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Законодательные акты, относящиеся к НИОКР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006454" y="208195"/>
            <a:ext cx="10542079" cy="61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80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Гражданский кодекс </a:t>
            </a:r>
            <a:r>
              <a:rPr lang="ru-RU" altLang="ru-RU" sz="18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Российской Федерации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(Глава 38. Выполнение научно-исследовательских, опытно-конструкторских и технологических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работ)</a:t>
            </a:r>
            <a:endParaRPr lang="en-US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Налоговый кодекс Российской Федерации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(ст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 149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-освобождение от НДС, ст. 262-учет расходов на научные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исследования) +Постановление Правительства РФ от 24.12.2008 N 988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«Об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утверждении перечня научных исследований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…с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коэффициентом 1,5» +Постановление Правительства России от 21.12.2023 № 2235 «О Правилах подтверждения соответствия выполненных научных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исследований…»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Федеральный закон от 05.04.2013 </a:t>
            </a:r>
            <a:r>
              <a:rPr lang="ru-RU" altLang="ru-RU" sz="18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№ </a:t>
            </a:r>
            <a:r>
              <a:rPr lang="ru-RU" altLang="ru-RU" sz="18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44-ФЗ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«О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нужд»</a:t>
            </a:r>
          </a:p>
          <a:p>
            <a:pPr marL="285750" lvl="0" indent="-285750" eaLnBrk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Федеральный закон  от 18.07.2011 №</a:t>
            </a:r>
            <a:r>
              <a:rPr lang="en-US" altLang="ru-RU" sz="18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223-</a:t>
            </a:r>
            <a:r>
              <a:rPr lang="ru-RU" altLang="ru-RU" sz="18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ФЗ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«О закупках товаров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,</a:t>
            </a:r>
          </a:p>
          <a:p>
            <a:pPr lvl="0" eaLnBrk="1">
              <a:spcAft>
                <a:spcPts val="600"/>
              </a:spcAft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работ, услуг отдельными видами юридических лиц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»</a:t>
            </a:r>
          </a:p>
          <a:p>
            <a:pPr marL="285750" lvl="0" indent="-285750" eaLnBrk="1"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Правила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предоставления субсидий на проведение </a:t>
            </a: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eaLnBrk="1"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НИР и ОКР,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утвержденные постановлениями </a:t>
            </a: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eaLnBrk="1"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Правительства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Российской Федерации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altLang="ru-RU" sz="20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8774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425516" y="102918"/>
            <a:ext cx="8632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839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Нормативные документы АО «ОДК»</a:t>
            </a:r>
            <a:r>
              <a:rPr kumimoji="0" lang="ru-RU" sz="2000" b="1" i="0" u="none" strike="noStrike" kern="1200" cap="all" spc="0" normalizeH="0" noProof="0" dirty="0" smtClean="0">
                <a:ln>
                  <a:noFill/>
                </a:ln>
                <a:solidFill>
                  <a:srgbClr val="1839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по выполнению 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839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НИОКР</a:t>
            </a:r>
            <a:endParaRPr kumimoji="0" sz="2000" b="1" i="0" u="none" strike="noStrike" kern="1200" cap="all" spc="0" normalizeH="0" baseline="0" noProof="0" dirty="0">
              <a:ln>
                <a:noFill/>
              </a:ln>
              <a:solidFill>
                <a:srgbClr val="18396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965628" y="1082568"/>
            <a:ext cx="10909702" cy="46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Единое положение о закупке Государственной Корпорации «Ростех»</a:t>
            </a: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 ОДК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289-2023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Управление разработкой. Планирование продуктовых проектов и проектов научно-исследовательских и опытно-конструкторских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</a:t>
            </a: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 ОДК 193-2022  Управление разработкой. Техническая экспертиза проектов научно-исследовательских, опытно-конструкторских и опытно-технологических работ </a:t>
            </a:r>
            <a:endParaRPr lang="ru-RU" altLang="ru-RU" sz="18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ОДК 289-2023 Управление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исследованиями</a:t>
            </a: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 ОДК 519-2023 Управление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разработкой. Заключение договоров на выполнение научно-исследовательских, опытно-конструкторских и опытно-технологических работ и контроль их исполнения </a:t>
            </a: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 ОДК 320-2023 Управление разработкой. Сдача-приемка научно-исследовательской,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опытно-­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конструкторской и опытно-технологической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работы</a:t>
            </a: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И ОДК 498-2023 Управление разработкой. Оформление отчетных документов о выполнении этапов научно-исследовательских и опытно-конструкторских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работ</a:t>
            </a:r>
            <a:endParaRPr lang="ru-RU" altLang="ru-RU" sz="18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68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23916" y="267366"/>
            <a:ext cx="86328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839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Планирование НИОКР</a:t>
            </a:r>
            <a:endParaRPr kumimoji="0" sz="2000" b="1" i="0" u="none" strike="noStrike" kern="1200" cap="all" spc="0" normalizeH="0" baseline="0" noProof="0" dirty="0">
              <a:ln>
                <a:noFill/>
              </a:ln>
              <a:solidFill>
                <a:srgbClr val="18396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982261" y="995183"/>
            <a:ext cx="10909702" cy="52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altLang="ru-RU" sz="18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Все НИОКР ОДК выполняются в соответствии с планами НИОКТР.</a:t>
            </a:r>
          </a:p>
          <a:p>
            <a:pPr marL="285750" lvl="0" indent="-28575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Для долгосрочного планирования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формируется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перспективный тематический план НИОКТР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ОДК 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 10 лет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lvl="0" algn="just" eaLnBrk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ПТП НИОКТР формируется с учетом приоритетов стратегии развития АО «ОДК» и направлен на определение основных направлений развития ОДК в части НИОКТР.</a:t>
            </a:r>
            <a:endParaRPr lang="ru-RU" altLang="ru-RU" sz="1800" b="0" i="1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Приоритетные НИОКР </a:t>
            </a: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указываются в ПТП НИОКТР отдельной </a:t>
            </a: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строкой.</a:t>
            </a:r>
          </a:p>
          <a:p>
            <a:pPr marL="342900" lvl="0" indent="-342900" algn="just" eaLnBrk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Для краткосрочного планирования 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формируется </a:t>
            </a:r>
            <a:r>
              <a:rPr lang="ru-RU" altLang="ru-RU" sz="18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единый план НИОКТР ОДК на 1 (один) год и плановый период до 3 (трех) лет</a:t>
            </a: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lvl="0" algn="just" eaLnBrk="1">
              <a:defRPr/>
            </a:pP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ЕП </a:t>
            </a: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НИОКТР формируется на основе ПТП НИОКТР и направлен на обеспечение реализации государственных и корпоративных приоритетных задач в предстоящие 3 (три) года</a:t>
            </a: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.</a:t>
            </a:r>
          </a:p>
          <a:p>
            <a:pPr lvl="0" algn="just" eaLnBrk="1">
              <a:defRPr/>
            </a:pPr>
            <a:endParaRPr lang="ru-RU" altLang="ru-RU" sz="18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algn="just" eaLnBrk="1">
              <a:defRPr/>
            </a:pP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ЕП НИОКТР </a:t>
            </a: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синхронизирован </a:t>
            </a: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(согласован) с бюджетом </a:t>
            </a: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ОДК, </a:t>
            </a: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планами продаж </a:t>
            </a: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НИОКР, планом </a:t>
            </a:r>
            <a:r>
              <a:rPr lang="ru-RU" altLang="ru-RU" sz="1800" b="0" i="1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производства и ремонта </a:t>
            </a:r>
            <a:r>
              <a:rPr lang="ru-RU" altLang="ru-RU" sz="1800" b="0" i="1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ОДК.</a:t>
            </a:r>
          </a:p>
          <a:p>
            <a:pPr lvl="0" algn="just" eaLnBrk="1">
              <a:defRPr/>
            </a:pPr>
            <a:endParaRPr lang="ru-RU" altLang="ru-RU" sz="18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algn="just" eaLnBrk="1">
              <a:buFont typeface="Arial" panose="020B0604020202020204" pitchFamily="34" charset="0"/>
              <a:buChar char="•"/>
              <a:defRPr/>
            </a:pPr>
            <a:r>
              <a:rPr lang="ru-RU" altLang="ru-RU" sz="18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Включение НИОКР в тематические планы регламентируется И ОДК 158-2022</a:t>
            </a:r>
          </a:p>
          <a:p>
            <a:pPr lvl="0" algn="just" eaLnBrk="1">
              <a:defRPr/>
            </a:pPr>
            <a:endParaRPr lang="ru-RU" altLang="ru-RU" sz="1800" b="0" i="1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29549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3" y="523361"/>
            <a:ext cx="5244875" cy="2743200"/>
          </a:xfrm>
          <a:prstGeom prst="rect">
            <a:avLst/>
          </a:prstGeom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6853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Источники финансирования НИОКР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418140" y="1288920"/>
            <a:ext cx="9567334" cy="493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80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285750" lvl="0" indent="-285750" eaLnBrk="1"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Б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юджетные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средства, полученные </a:t>
            </a:r>
            <a:endParaRPr lang="ru-RU" altLang="ru-RU" sz="20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eaLnBrk="1"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напрямую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по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государственным контрактам</a:t>
            </a:r>
            <a:endParaRPr lang="en-US" altLang="ru-RU" sz="20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lvl="0" eaLnBrk="1">
              <a:defRPr/>
            </a:pPr>
            <a:endParaRPr lang="en-US" altLang="ru-RU" sz="20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342900" indent="-342900" eaLnBrk="1"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Бюджетные средства, полученные </a:t>
            </a:r>
          </a:p>
          <a:p>
            <a:pPr eaLnBrk="1"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по контрактам с заказчиками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Бюджетные инвестиции,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полученные через вклад в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уставный капитал;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Бюджетные средства, полученные в виде субсидий и иных средств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господдержки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обственные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средства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АО «ОДК»</a:t>
            </a: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Заемные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средства АО «ОДК»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90888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25" y="4212079"/>
            <a:ext cx="3112113" cy="1556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00" y="2260868"/>
            <a:ext cx="3770400" cy="1696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18" y="852955"/>
            <a:ext cx="2107631" cy="1164466"/>
          </a:xfrm>
          <a:prstGeom prst="rect">
            <a:avLst/>
          </a:prstGeom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6853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Порядок Заключения договоров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006455" y="2839680"/>
            <a:ext cx="9567334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800" dirty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14658"/>
              </p:ext>
            </p:extLst>
          </p:nvPr>
        </p:nvGraphicFramePr>
        <p:xfrm>
          <a:off x="1350781" y="1456267"/>
          <a:ext cx="7937681" cy="4392442"/>
        </p:xfrm>
        <a:graphic>
          <a:graphicData uri="http://schemas.openxmlformats.org/drawingml/2006/table">
            <a:tbl>
              <a:tblPr firstRow="1" firstCol="1" bandRow="1"/>
              <a:tblGrid>
                <a:gridCol w="2871143">
                  <a:extLst>
                    <a:ext uri="{9D8B030D-6E8A-4147-A177-3AD203B41FA5}">
                      <a16:colId xmlns:a16="http://schemas.microsoft.com/office/drawing/2014/main" val="3413426472"/>
                    </a:ext>
                  </a:extLst>
                </a:gridCol>
                <a:gridCol w="2533269">
                  <a:extLst>
                    <a:ext uri="{9D8B030D-6E8A-4147-A177-3AD203B41FA5}">
                      <a16:colId xmlns:a16="http://schemas.microsoft.com/office/drawing/2014/main" val="3440844083"/>
                    </a:ext>
                  </a:extLst>
                </a:gridCol>
                <a:gridCol w="2533269">
                  <a:extLst>
                    <a:ext uri="{9D8B030D-6E8A-4147-A177-3AD203B41FA5}">
                      <a16:colId xmlns:a16="http://schemas.microsoft.com/office/drawing/2014/main" val="3127685103"/>
                    </a:ext>
                  </a:extLst>
                </a:gridCol>
              </a:tblGrid>
              <a:tr h="1118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Регламентирующий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закупку документ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договора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29525"/>
                  </a:ext>
                </a:extLst>
              </a:tr>
              <a:tr h="1204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ФОИВ,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муниципальные органы, казенные учреждения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(Министерства, Росатом, Роскосмос 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др.)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44-ФЗ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контракт на выполнение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НИР/ОКР/НИОКР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721213"/>
                  </a:ext>
                </a:extLst>
              </a:tr>
              <a:tr h="160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Госкорпорации,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долей госучастия более 50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%,автономные учреждения, унитарные предприятия,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монополии и др.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(44-ФЗ - при получении субсидий, бюджетных инвестиций, проведении конкурсов на аудит)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 на выполнение НИР/ СЧ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НИР/ОКР/СЧ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ОКР/НИОКР/СЧ НИОКР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88649"/>
                  </a:ext>
                </a:extLst>
              </a:tr>
              <a:tr h="462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«ОДК»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ЕПоЗ ГК «Ростех»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 на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НИР/ОКР/НИОКР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2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00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6853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формы закупки 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090018" y="816441"/>
            <a:ext cx="10230709" cy="48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Электронная и бумажная</a:t>
            </a:r>
          </a:p>
          <a:p>
            <a:pPr marL="342900" lvl="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Все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конкурентные способы закупки проводятся в электронной форме, если иное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не предусмотрено ЕПоЗ ГК «Ростех».</a:t>
            </a:r>
          </a:p>
          <a:p>
            <a:pPr marL="342900" lvl="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 Исключительно в бумажной форме осуществляются закупки, содержащие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сведения, составляющие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государственную тайну </a:t>
            </a:r>
            <a:endParaRPr lang="ru-RU" altLang="ru-RU" sz="2000" b="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Открытая и закрытая</a:t>
            </a:r>
          </a:p>
          <a:p>
            <a:pPr marL="34290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Конкурентные способы закупки должны проводиться в открытой форме,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за исключением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случаев, указанных в 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ЕПоЗ </a:t>
            </a:r>
            <a:r>
              <a:rPr lang="ru-RU" altLang="ru-RU" sz="2000" b="0" dirty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ГК «Ростех</a:t>
            </a: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».</a:t>
            </a:r>
          </a:p>
          <a:p>
            <a:pPr marL="342900" indent="282575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0" dirty="0" smtClean="0">
                <a:latin typeface="Arial" panose="020B0604020202020204" pitchFamily="34" charset="0"/>
                <a:ea typeface="DINPro-Regular" charset="0"/>
                <a:cs typeface="Arial" panose="020B0604020202020204" pitchFamily="34" charset="0"/>
                <a:sym typeface="DINPro-Regular" charset="0"/>
              </a:rPr>
              <a:t>В закрытой форме проводятся закупки, содержащие государственную тайну, информацию ограниченного распространения</a:t>
            </a:r>
            <a:endParaRPr lang="ru-RU" altLang="ru-RU" sz="2000" b="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2000" dirty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  <a:p>
            <a:pPr marL="285750" lvl="0" indent="-285750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2000" dirty="0" smtClean="0">
              <a:latin typeface="Arial" panose="020B0604020202020204" pitchFamily="34" charset="0"/>
              <a:ea typeface="DINPro-Regular" charset="0"/>
              <a:cs typeface="Arial" panose="020B0604020202020204" pitchFamily="34" charset="0"/>
              <a:sym typeface="DINPro-Regular" charset="0"/>
            </a:endParaRP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1308" y="752329"/>
            <a:ext cx="140377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745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/>
          </p:cNvSpPr>
          <p:nvPr/>
        </p:nvSpPr>
        <p:spPr bwMode="auto">
          <a:xfrm>
            <a:off x="0" y="6760355"/>
            <a:ext cx="12192000" cy="97645"/>
          </a:xfrm>
          <a:prstGeom prst="rect">
            <a:avLst/>
          </a:prstGeom>
          <a:solidFill>
            <a:srgbClr val="40404C"/>
          </a:solidFill>
          <a:ln w="12700">
            <a:solidFill>
              <a:srgbClr val="000000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algn="ctr" defTabSz="430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itchFamily="2" charset="-52"/>
              <a:sym typeface="Helvetica Neue" pitchFamily="2" charset="-52"/>
            </a:endParaRPr>
          </a:p>
        </p:txBody>
      </p:sp>
      <p:sp>
        <p:nvSpPr>
          <p:cNvPr id="21" name="Содержание"/>
          <p:cNvSpPr txBox="1"/>
          <p:nvPr/>
        </p:nvSpPr>
        <p:spPr>
          <a:xfrm>
            <a:off x="1350781" y="249467"/>
            <a:ext cx="6853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rgbClr val="1839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Способы закупки. КОНКУРЕНТные.</a:t>
            </a:r>
            <a:endParaRPr lang="ru-RU" sz="2000" b="1" dirty="0">
              <a:solidFill>
                <a:srgbClr val="18396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Box 33"/>
          <p:cNvSpPr txBox="1">
            <a:spLocks/>
          </p:cNvSpPr>
          <p:nvPr/>
        </p:nvSpPr>
        <p:spPr bwMode="auto">
          <a:xfrm>
            <a:off x="1312332" y="5387865"/>
            <a:ext cx="10230709" cy="12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457200" eaLnBrk="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lvl="0" eaLnBrk="1"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lvl="0" eaLnBrk="1">
              <a:defRPr/>
            </a:pPr>
            <a:endParaRPr lang="ru-RU" altLang="ru-RU" sz="1800" dirty="0" smtClean="0">
              <a:latin typeface="Segoe UI"/>
              <a:ea typeface="DINPro-Regular" charset="0"/>
              <a:cs typeface="Segoe UI" panose="020B0502040204020203" pitchFamily="34" charset="0"/>
              <a:sym typeface="DINPro-Regular" charset="0"/>
            </a:endParaRPr>
          </a:p>
          <a:p>
            <a:pPr lvl="0" algn="ctr" eaLnBrk="1">
              <a:defRPr/>
            </a:pPr>
            <a:r>
              <a:rPr lang="ru-RU" altLang="ru-RU" sz="1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Согласно ЕПоЗ ГК «Ростех», предпочтительным </a:t>
            </a:r>
            <a:r>
              <a:rPr lang="ru-RU" altLang="ru-RU" sz="1800" dirty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конкурентным способом закупки </a:t>
            </a:r>
            <a:r>
              <a:rPr lang="ru-RU" altLang="ru-RU" sz="1800" dirty="0" smtClean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является конкурс</a:t>
            </a:r>
            <a:r>
              <a:rPr lang="ru-RU" altLang="ru-RU" sz="1800" dirty="0">
                <a:latin typeface="Segoe UI"/>
                <a:ea typeface="DINPro-Regular" charset="0"/>
                <a:cs typeface="Segoe UI" panose="020B0502040204020203" pitchFamily="34" charset="0"/>
                <a:sym typeface="DINPro-Regular" charset="0"/>
              </a:rPr>
              <a:t>. </a:t>
            </a:r>
          </a:p>
        </p:txBody>
      </p:sp>
      <p:pic>
        <p:nvPicPr>
          <p:cNvPr id="28" name="Picture 1" descr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9264" y="3451430"/>
            <a:ext cx="6047482" cy="6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761788" y="6270654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3C8FD-CF93-41C8-A45F-279934D6E8C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57540"/>
              </p:ext>
            </p:extLst>
          </p:nvPr>
        </p:nvGraphicFramePr>
        <p:xfrm>
          <a:off x="1093585" y="783685"/>
          <a:ext cx="10192261" cy="5169260"/>
        </p:xfrm>
        <a:graphic>
          <a:graphicData uri="http://schemas.openxmlformats.org/drawingml/2006/table">
            <a:tbl>
              <a:tblPr firstRow="1" firstCol="1" bandRow="1"/>
              <a:tblGrid>
                <a:gridCol w="2823659">
                  <a:extLst>
                    <a:ext uri="{9D8B030D-6E8A-4147-A177-3AD203B41FA5}">
                      <a16:colId xmlns:a16="http://schemas.microsoft.com/office/drawing/2014/main" val="842551419"/>
                    </a:ext>
                  </a:extLst>
                </a:gridCol>
                <a:gridCol w="2607734">
                  <a:extLst>
                    <a:ext uri="{9D8B030D-6E8A-4147-A177-3AD203B41FA5}">
                      <a16:colId xmlns:a16="http://schemas.microsoft.com/office/drawing/2014/main" val="2242980959"/>
                    </a:ext>
                  </a:extLst>
                </a:gridCol>
                <a:gridCol w="2562578">
                  <a:extLst>
                    <a:ext uri="{9D8B030D-6E8A-4147-A177-3AD203B41FA5}">
                      <a16:colId xmlns:a16="http://schemas.microsoft.com/office/drawing/2014/main" val="3909208488"/>
                    </a:ext>
                  </a:extLst>
                </a:gridCol>
                <a:gridCol w="2198290">
                  <a:extLst>
                    <a:ext uri="{9D8B030D-6E8A-4147-A177-3AD203B41FA5}">
                      <a16:colId xmlns:a16="http://schemas.microsoft.com/office/drawing/2014/main" val="884164911"/>
                    </a:ext>
                  </a:extLst>
                </a:gridCol>
              </a:tblGrid>
              <a:tr h="562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Аукцион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редукцион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предложений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тендер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котировок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цен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747498"/>
                  </a:ext>
                </a:extLst>
              </a:tr>
              <a:tr h="1875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Основной критерий выбора исполнителя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70929"/>
                  </a:ext>
                </a:extLst>
              </a:tr>
              <a:tr h="375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Лучшие условия исполнения договора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Цена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Лучшие условия исполнения договора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Цена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421800"/>
                  </a:ext>
                </a:extLst>
              </a:tr>
              <a:tr h="1875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подачи заявок, не менее дней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99529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7– 30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7-15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4-5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74378"/>
                  </a:ext>
                </a:extLst>
              </a:tr>
              <a:tr h="1875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Этапы выбора исполнителя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35629"/>
                  </a:ext>
                </a:extLst>
              </a:tr>
              <a:tr h="17524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заявок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Рассмотрение первых частей заявок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предложений о цене контракта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Рассмотрение вторых частей заявок.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заявок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Выбор победителя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заявок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Торги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Выбор победителя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923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предложений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923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Выбор победителя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заявок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Выбор победителя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137701"/>
                  </a:ext>
                </a:extLst>
              </a:tr>
              <a:tr h="1875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Плюсы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41887"/>
                  </a:ext>
                </a:extLst>
              </a:tr>
              <a:tr h="1255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Побеждает более опытный и подготовленный участник, потому что наличие необходимой квалификации и опыта нужно подтверждать документами.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Самый прозрачный способ выбора поставщика: весь процесс отображается на электронной торговой площадке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Побеждает участник, наиболее полно соответствующий условиям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Самый быстрый способ конкурентных торгов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007859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1308" y="752329"/>
            <a:ext cx="140377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15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40404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4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lIns="50800" tIns="50800" rIns="50800" bIns="50800" anchor="ctr"/>
      <a:lstStyle>
        <a:defPPr eaLnBrk="1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6325F"/>
      </a:accent1>
      <a:accent2>
        <a:srgbClr val="7F9AB7"/>
      </a:accent2>
      <a:accent3>
        <a:srgbClr val="FFFFFF"/>
      </a:accent3>
      <a:accent4>
        <a:srgbClr val="000000"/>
      </a:accent4>
      <a:accent5>
        <a:srgbClr val="AAADB6"/>
      </a:accent5>
      <a:accent6>
        <a:srgbClr val="728BA6"/>
      </a:accent6>
      <a:hlink>
        <a:srgbClr val="0000FF"/>
      </a:hlink>
      <a:folHlink>
        <a:srgbClr val="FF00FF"/>
      </a:folHlink>
    </a:clrScheme>
    <a:fontScheme name="ОДК">
      <a:majorFont>
        <a:latin typeface="Segoe UI"/>
        <a:ea typeface=""/>
        <a:cs typeface="Calibri"/>
      </a:majorFont>
      <a:minorFont>
        <a:latin typeface="Segoe UI"/>
        <a:ea typeface="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6325F"/>
      </a:accent1>
      <a:accent2>
        <a:srgbClr val="7F9AB7"/>
      </a:accent2>
      <a:accent3>
        <a:srgbClr val="FFFFFF"/>
      </a:accent3>
      <a:accent4>
        <a:srgbClr val="000000"/>
      </a:accent4>
      <a:accent5>
        <a:srgbClr val="AAADB6"/>
      </a:accent5>
      <a:accent6>
        <a:srgbClr val="728BA6"/>
      </a:accent6>
      <a:hlink>
        <a:srgbClr val="0000FF"/>
      </a:hlink>
      <a:folHlink>
        <a:srgbClr val="FF00FF"/>
      </a:folHlink>
    </a:clrScheme>
    <a:fontScheme name="ОДК">
      <a:majorFont>
        <a:latin typeface="Segoe UI"/>
        <a:ea typeface=""/>
        <a:cs typeface="Calibri"/>
      </a:majorFont>
      <a:minorFont>
        <a:latin typeface="Segoe UI"/>
        <a:ea typeface="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_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6325F"/>
      </a:accent1>
      <a:accent2>
        <a:srgbClr val="7F9AB7"/>
      </a:accent2>
      <a:accent3>
        <a:srgbClr val="FFFFFF"/>
      </a:accent3>
      <a:accent4>
        <a:srgbClr val="000000"/>
      </a:accent4>
      <a:accent5>
        <a:srgbClr val="AAADB6"/>
      </a:accent5>
      <a:accent6>
        <a:srgbClr val="728BA6"/>
      </a:accent6>
      <a:hlink>
        <a:srgbClr val="0000FF"/>
      </a:hlink>
      <a:folHlink>
        <a:srgbClr val="FF00FF"/>
      </a:folHlink>
    </a:clrScheme>
    <a:fontScheme name="ОДК">
      <a:majorFont>
        <a:latin typeface="Segoe UI"/>
        <a:ea typeface=""/>
        <a:cs typeface="Calibri"/>
      </a:majorFont>
      <a:minorFont>
        <a:latin typeface="Segoe UI"/>
        <a:ea typeface="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3_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6325F"/>
      </a:accent1>
      <a:accent2>
        <a:srgbClr val="7F9AB7"/>
      </a:accent2>
      <a:accent3>
        <a:srgbClr val="FFFFFF"/>
      </a:accent3>
      <a:accent4>
        <a:srgbClr val="000000"/>
      </a:accent4>
      <a:accent5>
        <a:srgbClr val="AAADB6"/>
      </a:accent5>
      <a:accent6>
        <a:srgbClr val="728BA6"/>
      </a:accent6>
      <a:hlink>
        <a:srgbClr val="0000FF"/>
      </a:hlink>
      <a:folHlink>
        <a:srgbClr val="FF00FF"/>
      </a:folHlink>
    </a:clrScheme>
    <a:fontScheme name="ОДК">
      <a:majorFont>
        <a:latin typeface="Segoe UI"/>
        <a:ea typeface=""/>
        <a:cs typeface="Calibri"/>
      </a:majorFont>
      <a:minorFont>
        <a:latin typeface="Segoe UI"/>
        <a:ea typeface="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19634</TotalTime>
  <Words>2020</Words>
  <Application>Microsoft Office PowerPoint</Application>
  <PresentationFormat>Широкоэкранный</PresentationFormat>
  <Paragraphs>324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Light</vt:lpstr>
      <vt:lpstr>DINPro-Regular</vt:lpstr>
      <vt:lpstr>Helvetica Neue</vt:lpstr>
      <vt:lpstr>Helvetica Neue Light</vt:lpstr>
      <vt:lpstr>Segoe UI</vt:lpstr>
      <vt:lpstr>Sinhala Sangam MN</vt:lpstr>
      <vt:lpstr>Times New Roman</vt:lpstr>
      <vt:lpstr>Wingdings</vt:lpstr>
      <vt:lpstr>Тема Office</vt:lpstr>
      <vt:lpstr>Office Theme - Default</vt:lpstr>
      <vt:lpstr>1_Office Theme - Default</vt:lpstr>
      <vt:lpstr>2_Office Theme - Default</vt:lpstr>
      <vt:lpstr>3_Office Theme - 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Мохов Владислав Сергеевич</dc:creator>
  <cp:lastModifiedBy>Кистяковская Людмила Владимировна</cp:lastModifiedBy>
  <cp:revision>946</cp:revision>
  <cp:lastPrinted>2024-01-18T08:28:59Z</cp:lastPrinted>
  <dcterms:created xsi:type="dcterms:W3CDTF">2021-07-06T07:48:47Z</dcterms:created>
  <dcterms:modified xsi:type="dcterms:W3CDTF">2025-04-16T14:00:42Z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e35f19b6-339c-4957-baf2-5b77c9845bb1</vt:lpwstr>
  </property>
  <property fmtid="{D5CDD505-2E9C-101B-9397-08002B2CF9AE}" pid="3" name="Jive_LatestUserAccountName">
    <vt:lpwstr>d.karelin@uecrus.com</vt:lpwstr>
  </property>
  <property fmtid="{D5CDD505-2E9C-101B-9397-08002B2CF9AE}" pid="4" name="Offisync_ProviderInitializationData">
    <vt:lpwstr>https://ueclive.uecrus.com</vt:lpwstr>
  </property>
  <property fmtid="{D5CDD505-2E9C-101B-9397-08002B2CF9AE}" pid="5" name="Offisync_UpdateToken">
    <vt:lpwstr>2</vt:lpwstr>
  </property>
  <property fmtid="{D5CDD505-2E9C-101B-9397-08002B2CF9AE}" pid="6" name="Jive_VersionGuid">
    <vt:lpwstr>a028b2f4-57b3-490a-9f3a-0d0cfdc892b6</vt:lpwstr>
  </property>
  <property fmtid="{D5CDD505-2E9C-101B-9397-08002B2CF9AE}" pid="7" name="Offisync_UniqueId">
    <vt:lpwstr>137660</vt:lpwstr>
  </property>
  <property fmtid="{D5CDD505-2E9C-101B-9397-08002B2CF9AE}" pid="8" name="Jive_ModifiedButNotPublished">
    <vt:lpwstr>True</vt:lpwstr>
  </property>
</Properties>
</file>